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86" r:id="rId1"/>
  </p:sldMasterIdLst>
  <p:notesMasterIdLst>
    <p:notesMasterId r:id="rId29"/>
  </p:notesMasterIdLst>
  <p:sldIdLst>
    <p:sldId id="256" r:id="rId2"/>
    <p:sldId id="257" r:id="rId3"/>
    <p:sldId id="277" r:id="rId4"/>
    <p:sldId id="258" r:id="rId5"/>
    <p:sldId id="259" r:id="rId6"/>
    <p:sldId id="281" r:id="rId7"/>
    <p:sldId id="282" r:id="rId8"/>
    <p:sldId id="275" r:id="rId9"/>
    <p:sldId id="273" r:id="rId10"/>
    <p:sldId id="283" r:id="rId11"/>
    <p:sldId id="284" r:id="rId12"/>
    <p:sldId id="285" r:id="rId13"/>
    <p:sldId id="280" r:id="rId14"/>
    <p:sldId id="279" r:id="rId15"/>
    <p:sldId id="278" r:id="rId16"/>
    <p:sldId id="261" r:id="rId17"/>
    <p:sldId id="268" r:id="rId18"/>
    <p:sldId id="263" r:id="rId19"/>
    <p:sldId id="288" r:id="rId20"/>
    <p:sldId id="286" r:id="rId21"/>
    <p:sldId id="287" r:id="rId22"/>
    <p:sldId id="269" r:id="rId23"/>
    <p:sldId id="271" r:id="rId24"/>
    <p:sldId id="262" r:id="rId25"/>
    <p:sldId id="264" r:id="rId26"/>
    <p:sldId id="272" r:id="rId27"/>
    <p:sldId id="276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Lucida Console" panose="020B0609040504020204" pitchFamily="49" charset="0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DD949-7578-4D7B-BD23-51FFFE92C42A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506D3-C0C5-4065-A6C1-81073BBF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49C079-4EED-4E30-BF89-473A540299C7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7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89A41-196B-4770-95BD-83527F161E53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4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1DC9-51E6-46F5-A84C-54AC80D43D2E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C18A92-DDB7-4207-B134-E659307FDCE7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64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1A487-0FD4-4641-AF8D-5CEB02396FB0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6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7CD0-630A-4308-A1C5-D73EB800672C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5D5D82-120F-4DDA-A20C-CBF1D168FE78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9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ctr">
            <a:noAutofit/>
          </a:bodyPr>
          <a:lstStyle>
            <a:lvl1pPr algn="ctr">
              <a:lnSpc>
                <a:spcPct val="85000"/>
              </a:lnSpc>
              <a:defRPr sz="48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7061-B78F-432A-A828-7C2F21872F24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5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107347"/>
            <a:ext cx="5486400" cy="497341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107348"/>
            <a:ext cx="5486400" cy="497341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82469-E78D-4786-9A1F-F8ABE53863CF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BFBFA9-7F4F-4DE3-87A9-56A030DB64C3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44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034805"/>
            <a:ext cx="5486400" cy="5486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1706045"/>
            <a:ext cx="5486400" cy="4341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9200" y="1032326"/>
            <a:ext cx="5486400" cy="5486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1703884"/>
            <a:ext cx="5486400" cy="4341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0B3C-242B-4812-9AC7-1D247CE38EDE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31043-BFF9-42DD-B90D-0E606CC1C156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18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034805"/>
            <a:ext cx="3657600" cy="5486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1706045"/>
            <a:ext cx="3657600" cy="4341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28002" y="1032325"/>
            <a:ext cx="3657600" cy="5486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28000" y="1703882"/>
            <a:ext cx="3657600" cy="4341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9EEF-B048-4A85-8B05-F7CC7BE4A892}" type="datetime1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31043-BFF9-42DD-B90D-0E606CC1C156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E13A4AA-FB5D-475F-8CCC-6ACBCB21C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0" y="1033004"/>
            <a:ext cx="3657600" cy="5486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249280C-9CEB-4C74-98E3-23B07F296F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7200" y="1703882"/>
            <a:ext cx="3657600" cy="4341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1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C4BC-00D4-458B-B271-2D0800D43415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B75D3F-0052-4050-8E79-C8C52EF3401F}"/>
              </a:ext>
            </a:extLst>
          </p:cNvPr>
          <p:cNvCxnSpPr/>
          <p:nvPr userDrawn="1"/>
        </p:nvCxnSpPr>
        <p:spPr>
          <a:xfrm>
            <a:off x="260059" y="909407"/>
            <a:ext cx="119319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58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6E2E-B861-42E5-82A6-88413D9BA881}" type="datetime1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6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04A0-5D03-461D-B638-7663FD716E0C}" type="datetime1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059" y="269047"/>
            <a:ext cx="11685864" cy="6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60" y="1030982"/>
            <a:ext cx="11685864" cy="5065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01B3336-B160-4C72-8DD3-A3B780EA428E}" type="datetime1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0375" y="6349862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5E9031-7252-43A7-BB46-E0406CBC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8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rent_neural_network#/media/File:Recurrent_neural_network_unfold.sv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amed-entity-recognition-ner-using-keras-bidirectional-lstm-28cd3f301f5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609/aaai.v33i01.33013159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What%20is%20your%20favorite%20animal?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jcim.6b00207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jcheminf.biomedcentral.com/articles/10.1186/1758-2946-7-S1-S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s.acs.org/doi/full/10.1021/acs.jcim.6b0020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jcim.6b00207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hesisproject.or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ature.com/articles/s41586-019-1335-8" TargetMode="Externa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med.org/snomed-ct/five-step-briefing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076687997770320?via%3Dihu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hyperlink" Target="https://pubs.acs.org/doi/full/10.1021/acs.jcim.6b00207" TargetMode="External"/><Relationship Id="rId4" Type="http://schemas.openxmlformats.org/officeDocument/2006/relationships/hyperlink" Target="https://www.nature.com/articles/s41586-019-1335-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magunturi789/everything-you-need-to-know-about-named-entity-recognition-2a136f38c08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ic.d2l.ai/chapter_natural-language-processing/index.html" TargetMode="External"/><Relationship Id="rId2" Type="http://schemas.openxmlformats.org/officeDocument/2006/relationships/hyperlink" Target="https://jalammar.github.io/illustrated-word2v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0919-BD4B-4DE1-8AD5-1491BB027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 </a:t>
            </a:r>
            <a:r>
              <a:rPr lang="en-US"/>
              <a:t>for Reading Papers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B429B-0CCD-470C-98F5-AAF3CC20D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Logan Ward</a:t>
            </a:r>
            <a:br>
              <a:rPr lang="en-US" dirty="0"/>
            </a:br>
            <a:r>
              <a:rPr lang="en-US" dirty="0"/>
              <a:t>Asst. Computational Scientist</a:t>
            </a:r>
            <a:br>
              <a:rPr lang="en-US" dirty="0"/>
            </a:br>
            <a:r>
              <a:rPr lang="en-US" dirty="0"/>
              <a:t>Argonne National Laboratory</a:t>
            </a:r>
          </a:p>
          <a:p>
            <a:fld id="{5106A120-75FF-4F42-B0FD-6514208DF03A}" type="datetime3">
              <a:rPr lang="en-US" smtClean="0"/>
              <a:pPr/>
              <a:t>3 March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14B6-7B5B-4DD2-82D5-2A831834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 (RNNs)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3515B6-B874-470C-ADC1-D6CCCE8A5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08" y="1217288"/>
            <a:ext cx="12104076" cy="40378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64E1B-8198-493C-A655-994864E7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A4747-66AF-4A70-AA13-7C33A604D627}"/>
              </a:ext>
            </a:extLst>
          </p:cNvPr>
          <p:cNvSpPr txBox="1"/>
          <p:nvPr/>
        </p:nvSpPr>
        <p:spPr>
          <a:xfrm>
            <a:off x="152400" y="6434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Wikipedia</a:t>
            </a:r>
            <a:r>
              <a:rPr lang="en-US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9D04-37E7-480A-8DD4-1E6806B7264D}"/>
                  </a:ext>
                </a:extLst>
              </p:cNvPr>
              <p:cNvSpPr txBox="1"/>
              <p:nvPr/>
            </p:nvSpPr>
            <p:spPr>
              <a:xfrm>
                <a:off x="1876269" y="4956926"/>
                <a:ext cx="8292122" cy="175432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Composed of 3 learnable functions (terms are mine):</a:t>
                </a:r>
              </a:p>
              <a:p>
                <a:pPr lvl="1"/>
                <a:r>
                  <a:rPr lang="en-US" dirty="0"/>
                  <a:t>U – Update function: maps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from a sequence to add to a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 – Propagation function: updates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to account for change over time</a:t>
                </a:r>
              </a:p>
              <a:p>
                <a:pPr lvl="1"/>
                <a:r>
                  <a:rPr lang="en-US" dirty="0"/>
                  <a:t>W – Output Function: maps current state to an output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Many ways to build these functions: GRU, LSTM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9D04-37E7-480A-8DD4-1E6806B7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269" y="4956926"/>
                <a:ext cx="8292122" cy="1754326"/>
              </a:xfrm>
              <a:prstGeom prst="rect">
                <a:avLst/>
              </a:prstGeom>
              <a:blipFill>
                <a:blip r:embed="rId4"/>
                <a:stretch>
                  <a:fillRect l="-662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4F6F1-09A4-4D59-821A-C57ED3CF7706}"/>
                  </a:ext>
                </a:extLst>
              </p:cNvPr>
              <p:cNvSpPr txBox="1"/>
              <p:nvPr/>
            </p:nvSpPr>
            <p:spPr>
              <a:xfrm>
                <a:off x="2267772" y="1032622"/>
                <a:ext cx="7656457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RNNs learn how a hidden state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“ evolves with a sequence of data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44F6F1-09A4-4D59-821A-C57ED3CF7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72" y="1032622"/>
                <a:ext cx="7656457" cy="369332"/>
              </a:xfrm>
              <a:prstGeom prst="rect">
                <a:avLst/>
              </a:prstGeom>
              <a:blipFill>
                <a:blip r:embed="rId5"/>
                <a:stretch>
                  <a:fillRect l="-63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40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CAEB-2C83-4623-8067-B6626DE5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RNNs are very configurable</a:t>
            </a: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BBCEFC-EEAC-4B08-9BB3-EAF8B98DE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60" y="1702774"/>
            <a:ext cx="11685864" cy="3721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BD031-AB1A-4B72-8048-357FD973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5D4FB-B398-41C3-B5CF-B9C71D1D497A}"/>
              </a:ext>
            </a:extLst>
          </p:cNvPr>
          <p:cNvSpPr txBox="1"/>
          <p:nvPr/>
        </p:nvSpPr>
        <p:spPr>
          <a:xfrm>
            <a:off x="152400" y="6434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Sahal Nair's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4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4D62-8AB8-4C6F-9409-F5FA2EBD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for NER and “bi-directional” RNN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0D160-96E2-4E13-AD12-D88E31FF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C3C5CC-DFCC-441A-BA7D-432DBFA95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184947"/>
              </p:ext>
            </p:extLst>
          </p:nvPr>
        </p:nvGraphicFramePr>
        <p:xfrm>
          <a:off x="145411" y="1177715"/>
          <a:ext cx="118005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68">
                  <a:extLst>
                    <a:ext uri="{9D8B030D-6E8A-4147-A177-3AD203B41FA5}">
                      <a16:colId xmlns:a16="http://schemas.microsoft.com/office/drawing/2014/main" val="2145736313"/>
                    </a:ext>
                  </a:extLst>
                </a:gridCol>
                <a:gridCol w="1536868">
                  <a:extLst>
                    <a:ext uri="{9D8B030D-6E8A-4147-A177-3AD203B41FA5}">
                      <a16:colId xmlns:a16="http://schemas.microsoft.com/office/drawing/2014/main" val="4041445312"/>
                    </a:ext>
                  </a:extLst>
                </a:gridCol>
                <a:gridCol w="1085468">
                  <a:extLst>
                    <a:ext uri="{9D8B030D-6E8A-4147-A177-3AD203B41FA5}">
                      <a16:colId xmlns:a16="http://schemas.microsoft.com/office/drawing/2014/main" val="4183221777"/>
                    </a:ext>
                  </a:extLst>
                </a:gridCol>
                <a:gridCol w="1311168">
                  <a:extLst>
                    <a:ext uri="{9D8B030D-6E8A-4147-A177-3AD203B41FA5}">
                      <a16:colId xmlns:a16="http://schemas.microsoft.com/office/drawing/2014/main" val="2570032263"/>
                    </a:ext>
                  </a:extLst>
                </a:gridCol>
                <a:gridCol w="1311168">
                  <a:extLst>
                    <a:ext uri="{9D8B030D-6E8A-4147-A177-3AD203B41FA5}">
                      <a16:colId xmlns:a16="http://schemas.microsoft.com/office/drawing/2014/main" val="4072315421"/>
                    </a:ext>
                  </a:extLst>
                </a:gridCol>
                <a:gridCol w="1545840">
                  <a:extLst>
                    <a:ext uri="{9D8B030D-6E8A-4147-A177-3AD203B41FA5}">
                      <a16:colId xmlns:a16="http://schemas.microsoft.com/office/drawing/2014/main" val="2633997481"/>
                    </a:ext>
                  </a:extLst>
                </a:gridCol>
                <a:gridCol w="1076496">
                  <a:extLst>
                    <a:ext uri="{9D8B030D-6E8A-4147-A177-3AD203B41FA5}">
                      <a16:colId xmlns:a16="http://schemas.microsoft.com/office/drawing/2014/main" val="3708910320"/>
                    </a:ext>
                  </a:extLst>
                </a:gridCol>
                <a:gridCol w="1311168">
                  <a:extLst>
                    <a:ext uri="{9D8B030D-6E8A-4147-A177-3AD203B41FA5}">
                      <a16:colId xmlns:a16="http://schemas.microsoft.com/office/drawing/2014/main" val="1332194510"/>
                    </a:ext>
                  </a:extLst>
                </a:gridCol>
                <a:gridCol w="1311168">
                  <a:extLst>
                    <a:ext uri="{9D8B030D-6E8A-4147-A177-3AD203B41FA5}">
                      <a16:colId xmlns:a16="http://schemas.microsoft.com/office/drawing/2014/main" val="103062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High-density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polyethylene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glass-transition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616522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38D6EE0A-377F-4BE5-8B06-26ED0A0F7356}"/>
              </a:ext>
            </a:extLst>
          </p:cNvPr>
          <p:cNvGrpSpPr/>
          <p:nvPr/>
        </p:nvGrpSpPr>
        <p:grpSpPr>
          <a:xfrm>
            <a:off x="64336" y="2650045"/>
            <a:ext cx="11982256" cy="2490802"/>
            <a:chOff x="64336" y="2752046"/>
            <a:chExt cx="11982256" cy="2693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B5145482-F0AD-493A-BA03-8C5B7F6DC4EA}"/>
                    </a:ext>
                  </a:extLst>
                </p:cNvPr>
                <p:cNvSpPr/>
                <p:nvPr/>
              </p:nvSpPr>
              <p:spPr>
                <a:xfrm>
                  <a:off x="1429378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Flowchart: Alternate Process 8">
                  <a:extLst>
                    <a:ext uri="{FF2B5EF4-FFF2-40B4-BE49-F238E27FC236}">
                      <a16:creationId xmlns:a16="http://schemas.microsoft.com/office/drawing/2014/main" id="{B5145482-F0AD-493A-BA03-8C5B7F6DC4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378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owchart: Alternate Process 9">
                  <a:extLst>
                    <a:ext uri="{FF2B5EF4-FFF2-40B4-BE49-F238E27FC236}">
                      <a16:creationId xmlns:a16="http://schemas.microsoft.com/office/drawing/2014/main" id="{9AEAD055-1A9C-4230-BA77-74FAE5B30C2A}"/>
                    </a:ext>
                  </a:extLst>
                </p:cNvPr>
                <p:cNvSpPr/>
                <p:nvPr/>
              </p:nvSpPr>
              <p:spPr>
                <a:xfrm>
                  <a:off x="1428417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Flowchart: Alternate Process 9">
                  <a:extLst>
                    <a:ext uri="{FF2B5EF4-FFF2-40B4-BE49-F238E27FC236}">
                      <a16:creationId xmlns:a16="http://schemas.microsoft.com/office/drawing/2014/main" id="{9AEAD055-1A9C-4230-BA77-74FAE5B30C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17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3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09532D71-11A1-488E-A4DA-231B6FAB9559}"/>
                </a:ext>
              </a:extLst>
            </p:cNvPr>
            <p:cNvSpPr/>
            <p:nvPr/>
          </p:nvSpPr>
          <p:spPr>
            <a:xfrm>
              <a:off x="1428417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7E6E81-84B0-4102-829C-D4314DD21C58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1995419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E7F634-98EC-4987-BC68-AC34A051F177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1995419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Flowchart: Alternate Process 13">
                  <a:extLst>
                    <a:ext uri="{FF2B5EF4-FFF2-40B4-BE49-F238E27FC236}">
                      <a16:creationId xmlns:a16="http://schemas.microsoft.com/office/drawing/2014/main" id="{807F8E36-0FF3-4765-B8D3-CEE560E4664B}"/>
                    </a:ext>
                  </a:extLst>
                </p:cNvPr>
                <p:cNvSpPr/>
                <p:nvPr/>
              </p:nvSpPr>
              <p:spPr>
                <a:xfrm>
                  <a:off x="65297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Flowchart: Alternate Process 13">
                  <a:extLst>
                    <a:ext uri="{FF2B5EF4-FFF2-40B4-BE49-F238E27FC236}">
                      <a16:creationId xmlns:a16="http://schemas.microsoft.com/office/drawing/2014/main" id="{807F8E36-0FF3-4765-B8D3-CEE560E46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97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Flowchart: Alternate Process 14">
                  <a:extLst>
                    <a:ext uri="{FF2B5EF4-FFF2-40B4-BE49-F238E27FC236}">
                      <a16:creationId xmlns:a16="http://schemas.microsoft.com/office/drawing/2014/main" id="{D584D43E-115D-490D-B3FD-17582E155053}"/>
                    </a:ext>
                  </a:extLst>
                </p:cNvPr>
                <p:cNvSpPr/>
                <p:nvPr/>
              </p:nvSpPr>
              <p:spPr>
                <a:xfrm>
                  <a:off x="64336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Flowchart: Alternate Process 14">
                  <a:extLst>
                    <a:ext uri="{FF2B5EF4-FFF2-40B4-BE49-F238E27FC236}">
                      <a16:creationId xmlns:a16="http://schemas.microsoft.com/office/drawing/2014/main" id="{D584D43E-115D-490D-B3FD-17582E155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36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5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BEBFF58C-C9D8-4E3D-8A14-50C62131C7B4}"/>
                </a:ext>
              </a:extLst>
            </p:cNvPr>
            <p:cNvSpPr/>
            <p:nvPr/>
          </p:nvSpPr>
          <p:spPr>
            <a:xfrm>
              <a:off x="64336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726643E5-438E-430F-8019-756297514199}"/>
                    </a:ext>
                  </a:extLst>
                </p:cNvPr>
                <p:cNvSpPr/>
                <p:nvPr/>
              </p:nvSpPr>
              <p:spPr>
                <a:xfrm>
                  <a:off x="2781349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Flowchart: Alternate Process 16">
                  <a:extLst>
                    <a:ext uri="{FF2B5EF4-FFF2-40B4-BE49-F238E27FC236}">
                      <a16:creationId xmlns:a16="http://schemas.microsoft.com/office/drawing/2014/main" id="{726643E5-438E-430F-8019-756297514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349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Flowchart: Alternate Process 17">
                  <a:extLst>
                    <a:ext uri="{FF2B5EF4-FFF2-40B4-BE49-F238E27FC236}">
                      <a16:creationId xmlns:a16="http://schemas.microsoft.com/office/drawing/2014/main" id="{38206EA5-80A7-42DF-8531-5D63205FE628}"/>
                    </a:ext>
                  </a:extLst>
                </p:cNvPr>
                <p:cNvSpPr/>
                <p:nvPr/>
              </p:nvSpPr>
              <p:spPr>
                <a:xfrm>
                  <a:off x="2780388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Flowchart: Alternate Process 17">
                  <a:extLst>
                    <a:ext uri="{FF2B5EF4-FFF2-40B4-BE49-F238E27FC236}">
                      <a16:creationId xmlns:a16="http://schemas.microsoft.com/office/drawing/2014/main" id="{38206EA5-80A7-42DF-8531-5D63205FE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388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7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F72B2B54-C36E-40D3-8C83-192082A84435}"/>
                </a:ext>
              </a:extLst>
            </p:cNvPr>
            <p:cNvSpPr/>
            <p:nvPr/>
          </p:nvSpPr>
          <p:spPr>
            <a:xfrm>
              <a:off x="2780388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C76396-CF56-42FD-9DCD-7B7CD69AB7C2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flipH="1">
              <a:off x="631338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1E15D6-1E50-4DC9-B81E-ACA670795400}"/>
                </a:ext>
              </a:extLst>
            </p:cNvPr>
            <p:cNvCxnSpPr>
              <a:cxnSpLocks/>
            </p:cNvCxnSpPr>
            <p:nvPr/>
          </p:nvCxnSpPr>
          <p:spPr>
            <a:xfrm>
              <a:off x="1198340" y="4201629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897623A-39F1-4D3A-9749-CA30D5299B5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 flipH="1">
              <a:off x="3347390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BA1F32E-9661-45A2-82D8-5FB6D575475D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631338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55BC76C-1232-4A8C-9427-49498333B8A8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>
              <a:off x="3347390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A06CED-535D-4B7D-9085-3BFCA93633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8340" y="3963331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62C9F4-6271-4FB1-B61B-58E0AE28236A}"/>
                </a:ext>
              </a:extLst>
            </p:cNvPr>
            <p:cNvCxnSpPr>
              <a:cxnSpLocks/>
            </p:cNvCxnSpPr>
            <p:nvPr/>
          </p:nvCxnSpPr>
          <p:spPr>
            <a:xfrm>
              <a:off x="2550311" y="4201629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29DD5D5-E88A-451C-9A0C-7DF08F4F1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0311" y="3963331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8AA4A1-ED1A-4721-AC43-D13CDD28FB24}"/>
                </a:ext>
              </a:extLst>
            </p:cNvPr>
            <p:cNvGrpSpPr/>
            <p:nvPr/>
          </p:nvGrpSpPr>
          <p:grpSpPr>
            <a:xfrm>
              <a:off x="3914392" y="3963331"/>
              <a:ext cx="230077" cy="238298"/>
              <a:chOff x="4190189" y="4031428"/>
              <a:chExt cx="231902" cy="23829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5FF577C-D58D-41DF-BA30-8D40FF8C1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0189" y="4269726"/>
                <a:ext cx="23190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3B38BC9-103F-4C42-9F48-5725BBA7DE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0189" y="4031428"/>
                <a:ext cx="23190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lowchart: Alternate Process 33">
                  <a:extLst>
                    <a:ext uri="{FF2B5EF4-FFF2-40B4-BE49-F238E27FC236}">
                      <a16:creationId xmlns:a16="http://schemas.microsoft.com/office/drawing/2014/main" id="{85469D8A-4800-48BF-8B26-8D9D94E1A439}"/>
                    </a:ext>
                  </a:extLst>
                </p:cNvPr>
                <p:cNvSpPr/>
                <p:nvPr/>
              </p:nvSpPr>
              <p:spPr>
                <a:xfrm>
                  <a:off x="5495478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Flowchart: Alternate Process 33">
                  <a:extLst>
                    <a:ext uri="{FF2B5EF4-FFF2-40B4-BE49-F238E27FC236}">
                      <a16:creationId xmlns:a16="http://schemas.microsoft.com/office/drawing/2014/main" id="{85469D8A-4800-48BF-8B26-8D9D94E1A4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478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Flowchart: Alternate Process 34">
                  <a:extLst>
                    <a:ext uri="{FF2B5EF4-FFF2-40B4-BE49-F238E27FC236}">
                      <a16:creationId xmlns:a16="http://schemas.microsoft.com/office/drawing/2014/main" id="{D9AF15AB-3DA3-4953-A333-304B65DC1EB3}"/>
                    </a:ext>
                  </a:extLst>
                </p:cNvPr>
                <p:cNvSpPr/>
                <p:nvPr/>
              </p:nvSpPr>
              <p:spPr>
                <a:xfrm>
                  <a:off x="5494517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Flowchart: Alternate Process 34">
                  <a:extLst>
                    <a:ext uri="{FF2B5EF4-FFF2-40B4-BE49-F238E27FC236}">
                      <a16:creationId xmlns:a16="http://schemas.microsoft.com/office/drawing/2014/main" id="{D9AF15AB-3DA3-4953-A333-304B65DC1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4517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9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lowchart: Alternate Process 35">
              <a:extLst>
                <a:ext uri="{FF2B5EF4-FFF2-40B4-BE49-F238E27FC236}">
                  <a16:creationId xmlns:a16="http://schemas.microsoft.com/office/drawing/2014/main" id="{35AF1AA7-F5B1-42AC-B660-5C0AF57D7127}"/>
                </a:ext>
              </a:extLst>
            </p:cNvPr>
            <p:cNvSpPr/>
            <p:nvPr/>
          </p:nvSpPr>
          <p:spPr>
            <a:xfrm>
              <a:off x="5494517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26528CE-37BF-44B2-A734-6D3F9F12D519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 flipH="1">
              <a:off x="6061519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44AC442-5AD8-48BF-9CEA-A3343FB68D82}"/>
                </a:ext>
              </a:extLst>
            </p:cNvPr>
            <p:cNvCxnSpPr>
              <a:cxnSpLocks/>
              <a:stCxn id="36" idx="2"/>
              <a:endCxn id="35" idx="0"/>
            </p:cNvCxnSpPr>
            <p:nvPr/>
          </p:nvCxnSpPr>
          <p:spPr>
            <a:xfrm>
              <a:off x="6061519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Flowchart: Alternate Process 38">
                  <a:extLst>
                    <a:ext uri="{FF2B5EF4-FFF2-40B4-BE49-F238E27FC236}">
                      <a16:creationId xmlns:a16="http://schemas.microsoft.com/office/drawing/2014/main" id="{9B513A34-F88E-421A-A903-8D5B5CEBD6D6}"/>
                    </a:ext>
                  </a:extLst>
                </p:cNvPr>
                <p:cNvSpPr/>
                <p:nvPr/>
              </p:nvSpPr>
              <p:spPr>
                <a:xfrm>
                  <a:off x="4131397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Flowchart: Alternate Process 38">
                  <a:extLst>
                    <a:ext uri="{FF2B5EF4-FFF2-40B4-BE49-F238E27FC236}">
                      <a16:creationId xmlns:a16="http://schemas.microsoft.com/office/drawing/2014/main" id="{9B513A34-F88E-421A-A903-8D5B5CEBD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397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Flowchart: Alternate Process 39">
                  <a:extLst>
                    <a:ext uri="{FF2B5EF4-FFF2-40B4-BE49-F238E27FC236}">
                      <a16:creationId xmlns:a16="http://schemas.microsoft.com/office/drawing/2014/main" id="{79993D51-CCAC-4595-9C6B-79F8F5748880}"/>
                    </a:ext>
                  </a:extLst>
                </p:cNvPr>
                <p:cNvSpPr/>
                <p:nvPr/>
              </p:nvSpPr>
              <p:spPr>
                <a:xfrm>
                  <a:off x="4130436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Flowchart: Alternate Process 39">
                  <a:extLst>
                    <a:ext uri="{FF2B5EF4-FFF2-40B4-BE49-F238E27FC236}">
                      <a16:creationId xmlns:a16="http://schemas.microsoft.com/office/drawing/2014/main" id="{79993D51-CCAC-4595-9C6B-79F8F57488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436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11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Flowchart: Alternate Process 40">
              <a:extLst>
                <a:ext uri="{FF2B5EF4-FFF2-40B4-BE49-F238E27FC236}">
                  <a16:creationId xmlns:a16="http://schemas.microsoft.com/office/drawing/2014/main" id="{B8A80170-CA99-488B-BC30-B6CFA8432F52}"/>
                </a:ext>
              </a:extLst>
            </p:cNvPr>
            <p:cNvSpPr/>
            <p:nvPr/>
          </p:nvSpPr>
          <p:spPr>
            <a:xfrm>
              <a:off x="4130436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Flowchart: Alternate Process 41">
                  <a:extLst>
                    <a:ext uri="{FF2B5EF4-FFF2-40B4-BE49-F238E27FC236}">
                      <a16:creationId xmlns:a16="http://schemas.microsoft.com/office/drawing/2014/main" id="{81AAD141-5A02-45B5-A03D-406F8B0E5784}"/>
                    </a:ext>
                  </a:extLst>
                </p:cNvPr>
                <p:cNvSpPr/>
                <p:nvPr/>
              </p:nvSpPr>
              <p:spPr>
                <a:xfrm>
                  <a:off x="6847449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Flowchart: Alternate Process 41">
                  <a:extLst>
                    <a:ext uri="{FF2B5EF4-FFF2-40B4-BE49-F238E27FC236}">
                      <a16:creationId xmlns:a16="http://schemas.microsoft.com/office/drawing/2014/main" id="{81AAD141-5A02-45B5-A03D-406F8B0E57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449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Flowchart: Alternate Process 42">
                  <a:extLst>
                    <a:ext uri="{FF2B5EF4-FFF2-40B4-BE49-F238E27FC236}">
                      <a16:creationId xmlns:a16="http://schemas.microsoft.com/office/drawing/2014/main" id="{FF47032F-60A2-4387-8A0F-A6559D5D920D}"/>
                    </a:ext>
                  </a:extLst>
                </p:cNvPr>
                <p:cNvSpPr/>
                <p:nvPr/>
              </p:nvSpPr>
              <p:spPr>
                <a:xfrm>
                  <a:off x="6846488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Flowchart: Alternate Process 42">
                  <a:extLst>
                    <a:ext uri="{FF2B5EF4-FFF2-40B4-BE49-F238E27FC236}">
                      <a16:creationId xmlns:a16="http://schemas.microsoft.com/office/drawing/2014/main" id="{FF47032F-60A2-4387-8A0F-A6559D5D9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488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13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lowchart: Alternate Process 43">
              <a:extLst>
                <a:ext uri="{FF2B5EF4-FFF2-40B4-BE49-F238E27FC236}">
                  <a16:creationId xmlns:a16="http://schemas.microsoft.com/office/drawing/2014/main" id="{8501C9E1-1D53-4C4E-A9FC-97258B67E45E}"/>
                </a:ext>
              </a:extLst>
            </p:cNvPr>
            <p:cNvSpPr/>
            <p:nvPr/>
          </p:nvSpPr>
          <p:spPr>
            <a:xfrm>
              <a:off x="6846488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E9AFAD4-3840-4DBA-B92E-54D1C9A91F9C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 flipH="1">
              <a:off x="4697438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0C6377B-6895-424A-A121-FDB6271249A7}"/>
                </a:ext>
              </a:extLst>
            </p:cNvPr>
            <p:cNvCxnSpPr>
              <a:cxnSpLocks/>
            </p:cNvCxnSpPr>
            <p:nvPr/>
          </p:nvCxnSpPr>
          <p:spPr>
            <a:xfrm>
              <a:off x="5264440" y="4228544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C38535C-1B58-4CED-88DA-0BE774532777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 flipH="1">
              <a:off x="7413490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B04ECE-4C5C-4DED-8783-894751454048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>
            <a:xfrm>
              <a:off x="4697438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B36437F-F61D-4C1F-9233-2C619B9E9407}"/>
                </a:ext>
              </a:extLst>
            </p:cNvPr>
            <p:cNvCxnSpPr>
              <a:cxnSpLocks/>
              <a:stCxn id="44" idx="2"/>
              <a:endCxn id="43" idx="0"/>
            </p:cNvCxnSpPr>
            <p:nvPr/>
          </p:nvCxnSpPr>
          <p:spPr>
            <a:xfrm>
              <a:off x="7413490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B21534-2543-43F8-A9F5-FD631CE95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4440" y="3990246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6290B7-7719-4C3B-B451-BE56A35AACE4}"/>
                </a:ext>
              </a:extLst>
            </p:cNvPr>
            <p:cNvCxnSpPr>
              <a:cxnSpLocks/>
            </p:cNvCxnSpPr>
            <p:nvPr/>
          </p:nvCxnSpPr>
          <p:spPr>
            <a:xfrm>
              <a:off x="6616411" y="4228544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8ECD5A9-DB02-4842-BB27-4AE23FD8C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6411" y="3990246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61D047A-B858-491A-9487-4A38DDFB108C}"/>
                </a:ext>
              </a:extLst>
            </p:cNvPr>
            <p:cNvGrpSpPr/>
            <p:nvPr/>
          </p:nvGrpSpPr>
          <p:grpSpPr>
            <a:xfrm>
              <a:off x="7980492" y="3990246"/>
              <a:ext cx="230077" cy="238298"/>
              <a:chOff x="4190189" y="4031428"/>
              <a:chExt cx="231902" cy="23829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BD2E45B-7648-40E5-A16B-3C8AC7A88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0189" y="4269726"/>
                <a:ext cx="23190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18A72C0-25D3-4428-92D5-E2107BD497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0189" y="4031428"/>
                <a:ext cx="23190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87A45454-034F-4ECC-B184-8E711CBB0744}"/>
                    </a:ext>
                  </a:extLst>
                </p:cNvPr>
                <p:cNvSpPr/>
                <p:nvPr/>
              </p:nvSpPr>
              <p:spPr>
                <a:xfrm>
                  <a:off x="9560617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Flowchart: Alternate Process 55">
                  <a:extLst>
                    <a:ext uri="{FF2B5EF4-FFF2-40B4-BE49-F238E27FC236}">
                      <a16:creationId xmlns:a16="http://schemas.microsoft.com/office/drawing/2014/main" id="{87A45454-034F-4ECC-B184-8E711CBB07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0617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Flowchart: Alternate Process 56">
                  <a:extLst>
                    <a:ext uri="{FF2B5EF4-FFF2-40B4-BE49-F238E27FC236}">
                      <a16:creationId xmlns:a16="http://schemas.microsoft.com/office/drawing/2014/main" id="{6F92B565-191C-4DB6-99A3-4D2A828788BF}"/>
                    </a:ext>
                  </a:extLst>
                </p:cNvPr>
                <p:cNvSpPr/>
                <p:nvPr/>
              </p:nvSpPr>
              <p:spPr>
                <a:xfrm>
                  <a:off x="9559656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Flowchart: Alternate Process 56">
                  <a:extLst>
                    <a:ext uri="{FF2B5EF4-FFF2-40B4-BE49-F238E27FC236}">
                      <a16:creationId xmlns:a16="http://schemas.microsoft.com/office/drawing/2014/main" id="{6F92B565-191C-4DB6-99A3-4D2A82878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656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15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43759CF0-C30C-45B5-8109-2ADCD31CE73F}"/>
                </a:ext>
              </a:extLst>
            </p:cNvPr>
            <p:cNvSpPr/>
            <p:nvPr/>
          </p:nvSpPr>
          <p:spPr>
            <a:xfrm>
              <a:off x="9559656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FF59B43-907A-448F-9383-3F89B5C374A1}"/>
                </a:ext>
              </a:extLst>
            </p:cNvPr>
            <p:cNvCxnSpPr>
              <a:cxnSpLocks/>
              <a:stCxn id="56" idx="2"/>
              <a:endCxn id="58" idx="0"/>
            </p:cNvCxnSpPr>
            <p:nvPr/>
          </p:nvCxnSpPr>
          <p:spPr>
            <a:xfrm flipH="1">
              <a:off x="10126658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4A2DFCE-2EC9-4E4F-8664-F12786E85F44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10126658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Alternate Process 60">
                  <a:extLst>
                    <a:ext uri="{FF2B5EF4-FFF2-40B4-BE49-F238E27FC236}">
                      <a16:creationId xmlns:a16="http://schemas.microsoft.com/office/drawing/2014/main" id="{6B857EC2-2F29-4304-B85E-2496B118D1EA}"/>
                    </a:ext>
                  </a:extLst>
                </p:cNvPr>
                <p:cNvSpPr/>
                <p:nvPr/>
              </p:nvSpPr>
              <p:spPr>
                <a:xfrm>
                  <a:off x="8196536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1" name="Flowchart: Alternate Process 60">
                  <a:extLst>
                    <a:ext uri="{FF2B5EF4-FFF2-40B4-BE49-F238E27FC236}">
                      <a16:creationId xmlns:a16="http://schemas.microsoft.com/office/drawing/2014/main" id="{6B857EC2-2F29-4304-B85E-2496B118D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6536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lowchart: Alternate Process 61">
                  <a:extLst>
                    <a:ext uri="{FF2B5EF4-FFF2-40B4-BE49-F238E27FC236}">
                      <a16:creationId xmlns:a16="http://schemas.microsoft.com/office/drawing/2014/main" id="{85438298-AE22-4DD3-B824-E58CD792384A}"/>
                    </a:ext>
                  </a:extLst>
                </p:cNvPr>
                <p:cNvSpPr/>
                <p:nvPr/>
              </p:nvSpPr>
              <p:spPr>
                <a:xfrm>
                  <a:off x="8195575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2" name="Flowchart: Alternate Process 61">
                  <a:extLst>
                    <a:ext uri="{FF2B5EF4-FFF2-40B4-BE49-F238E27FC236}">
                      <a16:creationId xmlns:a16="http://schemas.microsoft.com/office/drawing/2014/main" id="{85438298-AE22-4DD3-B824-E58CD79238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575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17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36E4C95C-A849-4CE7-AAB1-845763A0EDFE}"/>
                </a:ext>
              </a:extLst>
            </p:cNvPr>
            <p:cNvSpPr/>
            <p:nvPr/>
          </p:nvSpPr>
          <p:spPr>
            <a:xfrm>
              <a:off x="8195575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Flowchart: Alternate Process 63">
                  <a:extLst>
                    <a:ext uri="{FF2B5EF4-FFF2-40B4-BE49-F238E27FC236}">
                      <a16:creationId xmlns:a16="http://schemas.microsoft.com/office/drawing/2014/main" id="{D6A6C646-A918-46B1-A025-058B30F323BD}"/>
                    </a:ext>
                  </a:extLst>
                </p:cNvPr>
                <p:cNvSpPr/>
                <p:nvPr/>
              </p:nvSpPr>
              <p:spPr>
                <a:xfrm>
                  <a:off x="10912588" y="2752046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4" name="Flowchart: Alternate Process 63">
                  <a:extLst>
                    <a:ext uri="{FF2B5EF4-FFF2-40B4-BE49-F238E27FC236}">
                      <a16:creationId xmlns:a16="http://schemas.microsoft.com/office/drawing/2014/main" id="{D6A6C646-A918-46B1-A025-058B30F32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2588" y="2752046"/>
                  <a:ext cx="1134004" cy="548640"/>
                </a:xfrm>
                <a:prstGeom prst="flowChartAlternateProcess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Alternate Process 64">
                  <a:extLst>
                    <a:ext uri="{FF2B5EF4-FFF2-40B4-BE49-F238E27FC236}">
                      <a16:creationId xmlns:a16="http://schemas.microsoft.com/office/drawing/2014/main" id="{5219E18C-A39A-4418-A2E5-92475EB85DE4}"/>
                    </a:ext>
                  </a:extLst>
                </p:cNvPr>
                <p:cNvSpPr/>
                <p:nvPr/>
              </p:nvSpPr>
              <p:spPr>
                <a:xfrm>
                  <a:off x="10911627" y="4896730"/>
                  <a:ext cx="1134004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Flowchart: Alternate Process 64">
                  <a:extLst>
                    <a:ext uri="{FF2B5EF4-FFF2-40B4-BE49-F238E27FC236}">
                      <a16:creationId xmlns:a16="http://schemas.microsoft.com/office/drawing/2014/main" id="{5219E18C-A39A-4418-A2E5-92475EB85D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1627" y="4896730"/>
                  <a:ext cx="1134004" cy="548640"/>
                </a:xfrm>
                <a:prstGeom prst="flowChartAlternateProcess">
                  <a:avLst/>
                </a:prstGeom>
                <a:blipFill>
                  <a:blip r:embed="rId19"/>
                  <a:stretch>
                    <a:fillRect b="-3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Flowchart: Alternate Process 65">
              <a:extLst>
                <a:ext uri="{FF2B5EF4-FFF2-40B4-BE49-F238E27FC236}">
                  <a16:creationId xmlns:a16="http://schemas.microsoft.com/office/drawing/2014/main" id="{6E6A5842-77CA-4433-B6E2-0CD753C034E3}"/>
                </a:ext>
              </a:extLst>
            </p:cNvPr>
            <p:cNvSpPr/>
            <p:nvPr/>
          </p:nvSpPr>
          <p:spPr>
            <a:xfrm>
              <a:off x="10911627" y="3824388"/>
              <a:ext cx="1134004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RNN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3731D19-4650-47EE-85F5-0463F5643BA1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 flipH="1">
              <a:off x="8762577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08DB7D6-0447-4EEC-9A66-38940D7C401E}"/>
                </a:ext>
              </a:extLst>
            </p:cNvPr>
            <p:cNvCxnSpPr>
              <a:cxnSpLocks/>
            </p:cNvCxnSpPr>
            <p:nvPr/>
          </p:nvCxnSpPr>
          <p:spPr>
            <a:xfrm>
              <a:off x="9329579" y="4201629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5C7B231-88C6-4911-BC55-F281CAC8C908}"/>
                </a:ext>
              </a:extLst>
            </p:cNvPr>
            <p:cNvCxnSpPr>
              <a:cxnSpLocks/>
              <a:stCxn id="64" idx="2"/>
              <a:endCxn id="66" idx="0"/>
            </p:cNvCxnSpPr>
            <p:nvPr/>
          </p:nvCxnSpPr>
          <p:spPr>
            <a:xfrm flipH="1">
              <a:off x="11478629" y="3300686"/>
              <a:ext cx="96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78A16AA-5557-4D39-A090-BE4EE247727C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8762577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7864265-B3B5-438C-842F-F7F8C18C9E2A}"/>
                </a:ext>
              </a:extLst>
            </p:cNvPr>
            <p:cNvCxnSpPr>
              <a:cxnSpLocks/>
              <a:stCxn id="66" idx="2"/>
              <a:endCxn id="65" idx="0"/>
            </p:cNvCxnSpPr>
            <p:nvPr/>
          </p:nvCxnSpPr>
          <p:spPr>
            <a:xfrm>
              <a:off x="11478629" y="4373028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5A94A31-DC21-46C5-8DD0-8FB31217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9579" y="3963331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0A98755-3387-41A5-A39A-D8693877B8E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550" y="4201629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2BFA758-F500-47D6-945C-B383B0E02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1550" y="3963331"/>
              <a:ext cx="23007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80" name="Table 7">
            <a:extLst>
              <a:ext uri="{FF2B5EF4-FFF2-40B4-BE49-F238E27FC236}">
                <a16:creationId xmlns:a16="http://schemas.microsoft.com/office/drawing/2014/main" id="{01B56B96-33E1-4DF3-B53A-883C8ADD0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133"/>
              </p:ext>
            </p:extLst>
          </p:nvPr>
        </p:nvGraphicFramePr>
        <p:xfrm>
          <a:off x="87223" y="6054713"/>
          <a:ext cx="1170244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271">
                  <a:extLst>
                    <a:ext uri="{9D8B030D-6E8A-4147-A177-3AD203B41FA5}">
                      <a16:colId xmlns:a16="http://schemas.microsoft.com/office/drawing/2014/main" val="2145736313"/>
                    </a:ext>
                  </a:extLst>
                </a:gridCol>
                <a:gridCol w="1524096">
                  <a:extLst>
                    <a:ext uri="{9D8B030D-6E8A-4147-A177-3AD203B41FA5}">
                      <a16:colId xmlns:a16="http://schemas.microsoft.com/office/drawing/2014/main" val="4041445312"/>
                    </a:ext>
                  </a:extLst>
                </a:gridCol>
                <a:gridCol w="1076447">
                  <a:extLst>
                    <a:ext uri="{9D8B030D-6E8A-4147-A177-3AD203B41FA5}">
                      <a16:colId xmlns:a16="http://schemas.microsoft.com/office/drawing/2014/main" val="4183221777"/>
                    </a:ext>
                  </a:extLst>
                </a:gridCol>
                <a:gridCol w="1300271">
                  <a:extLst>
                    <a:ext uri="{9D8B030D-6E8A-4147-A177-3AD203B41FA5}">
                      <a16:colId xmlns:a16="http://schemas.microsoft.com/office/drawing/2014/main" val="2570032263"/>
                    </a:ext>
                  </a:extLst>
                </a:gridCol>
                <a:gridCol w="1300271">
                  <a:extLst>
                    <a:ext uri="{9D8B030D-6E8A-4147-A177-3AD203B41FA5}">
                      <a16:colId xmlns:a16="http://schemas.microsoft.com/office/drawing/2014/main" val="4072315421"/>
                    </a:ext>
                  </a:extLst>
                </a:gridCol>
                <a:gridCol w="1532993">
                  <a:extLst>
                    <a:ext uri="{9D8B030D-6E8A-4147-A177-3AD203B41FA5}">
                      <a16:colId xmlns:a16="http://schemas.microsoft.com/office/drawing/2014/main" val="2633997481"/>
                    </a:ext>
                  </a:extLst>
                </a:gridCol>
                <a:gridCol w="1067550">
                  <a:extLst>
                    <a:ext uri="{9D8B030D-6E8A-4147-A177-3AD203B41FA5}">
                      <a16:colId xmlns:a16="http://schemas.microsoft.com/office/drawing/2014/main" val="3708910320"/>
                    </a:ext>
                  </a:extLst>
                </a:gridCol>
                <a:gridCol w="1300271">
                  <a:extLst>
                    <a:ext uri="{9D8B030D-6E8A-4147-A177-3AD203B41FA5}">
                      <a16:colId xmlns:a16="http://schemas.microsoft.com/office/drawing/2014/main" val="1332194510"/>
                    </a:ext>
                  </a:extLst>
                </a:gridCol>
                <a:gridCol w="1300271">
                  <a:extLst>
                    <a:ext uri="{9D8B030D-6E8A-4147-A177-3AD203B41FA5}">
                      <a16:colId xmlns:a16="http://schemas.microsoft.com/office/drawing/2014/main" val="1030621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High-density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polyethylene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has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glass-transition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temperature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of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-110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616522"/>
                  </a:ext>
                </a:extLst>
              </a:tr>
            </a:tbl>
          </a:graphicData>
        </a:graphic>
      </p:graphicFrame>
      <p:sp>
        <p:nvSpPr>
          <p:cNvPr id="83" name="Arrow: Down 82">
            <a:extLst>
              <a:ext uri="{FF2B5EF4-FFF2-40B4-BE49-F238E27FC236}">
                <a16:creationId xmlns:a16="http://schemas.microsoft.com/office/drawing/2014/main" id="{77797AAD-2EC9-4220-ABCF-27E30BDCCF6F}"/>
              </a:ext>
            </a:extLst>
          </p:cNvPr>
          <p:cNvSpPr/>
          <p:nvPr/>
        </p:nvSpPr>
        <p:spPr>
          <a:xfrm>
            <a:off x="5621867" y="1817795"/>
            <a:ext cx="618066" cy="812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10E815-C8BB-44A1-89ED-FCE97FE9DA44}"/>
              </a:ext>
            </a:extLst>
          </p:cNvPr>
          <p:cNvSpPr txBox="1"/>
          <p:nvPr/>
        </p:nvSpPr>
        <p:spPr>
          <a:xfrm>
            <a:off x="4866961" y="1906285"/>
            <a:ext cx="238911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Retrieving embeddings</a:t>
            </a: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5C85C02C-C115-4FD3-960C-63BB7773C060}"/>
              </a:ext>
            </a:extLst>
          </p:cNvPr>
          <p:cNvSpPr/>
          <p:nvPr/>
        </p:nvSpPr>
        <p:spPr>
          <a:xfrm>
            <a:off x="5752486" y="5224199"/>
            <a:ext cx="618066" cy="8120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F00E43B-922C-443D-B9DF-D89B74FEE1C9}"/>
              </a:ext>
            </a:extLst>
          </p:cNvPr>
          <p:cNvSpPr txBox="1"/>
          <p:nvPr/>
        </p:nvSpPr>
        <p:spPr>
          <a:xfrm>
            <a:off x="5090918" y="5310953"/>
            <a:ext cx="19094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“y” is a probability</a:t>
            </a:r>
          </a:p>
        </p:txBody>
      </p:sp>
    </p:spTree>
    <p:extLst>
      <p:ext uri="{BB962C8B-B14F-4D97-AF65-F5344CB8AC3E}">
        <p14:creationId xmlns:p14="http://schemas.microsoft.com/office/powerpoint/2010/main" val="249721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1535-E46F-4CEB-96E1-B2CAFA55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Avoiding out-of-vocabulary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BE0D-5121-468A-BAB1-792E7F2F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You can do “character-level” versions of RNNs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8145E-DD55-46FE-90AF-A1C97189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07053-5A0C-4515-8D90-D8F28E79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6" y="2273220"/>
            <a:ext cx="10259857" cy="1962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388FD-964D-4EDB-9EC6-5C1E334DFE99}"/>
              </a:ext>
            </a:extLst>
          </p:cNvPr>
          <p:cNvSpPr txBox="1"/>
          <p:nvPr/>
        </p:nvSpPr>
        <p:spPr>
          <a:xfrm>
            <a:off x="152400" y="6434254"/>
            <a:ext cx="3754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Al-</a:t>
            </a:r>
            <a:r>
              <a:rPr lang="en-US" dirty="0" err="1">
                <a:hlinkClick r:id="rId3"/>
              </a:rPr>
              <a:t>Rfou</a:t>
            </a:r>
            <a:r>
              <a:rPr lang="en-US" dirty="0">
                <a:hlinkClick r:id="rId3"/>
              </a:rPr>
              <a:t> et al. AAAI (2019)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D6148-7F03-4738-932B-DE9D2EB7E9BE}"/>
              </a:ext>
            </a:extLst>
          </p:cNvPr>
          <p:cNvSpPr txBox="1"/>
          <p:nvPr/>
        </p:nvSpPr>
        <p:spPr>
          <a:xfrm>
            <a:off x="2377440" y="5212081"/>
            <a:ext cx="69624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Require bigger models and more training data, but offer great flexibility</a:t>
            </a:r>
          </a:p>
        </p:txBody>
      </p:sp>
    </p:spTree>
    <p:extLst>
      <p:ext uri="{BB962C8B-B14F-4D97-AF65-F5344CB8AC3E}">
        <p14:creationId xmlns:p14="http://schemas.microsoft.com/office/powerpoint/2010/main" val="176177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9D1B-394C-4A8D-B240-9C97F5CB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make crazy-complicated models from characters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72B246-A5BA-436B-9CFA-3230EE3F6C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Q:</a:t>
            </a:r>
            <a:r>
              <a:rPr lang="en-US" dirty="0"/>
              <a:t> What is your favorite animal?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Q:</a:t>
            </a:r>
            <a:r>
              <a:rPr lang="en-US" dirty="0"/>
              <a:t> Why?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Q:</a:t>
            </a:r>
            <a:r>
              <a:rPr lang="en-US" dirty="0"/>
              <a:t> Are there any animals with three legs?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Q:</a:t>
            </a:r>
            <a:r>
              <a:rPr lang="en-US" dirty="0"/>
              <a:t> Why don’t animals have three legs?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F2E488F-6885-4EE0-A0CC-D62EAF858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A:</a:t>
            </a:r>
            <a:r>
              <a:rPr lang="en-US" dirty="0"/>
              <a:t> My favorite animal is a dog.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A:</a:t>
            </a:r>
            <a:r>
              <a:rPr lang="en-US" dirty="0"/>
              <a:t> Because dogs are loyal and friendly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A:</a:t>
            </a:r>
            <a:r>
              <a:rPr lang="en-US" dirty="0"/>
              <a:t> No, there are no animals with three legs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A:</a:t>
            </a:r>
            <a:r>
              <a:rPr lang="en-US" dirty="0"/>
              <a:t> Animals don’t have three legs because they would fall 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EABFD-1F87-4B13-A5E6-253B3180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800123-CD97-4EB1-B927-5CED9D229188}"/>
              </a:ext>
            </a:extLst>
          </p:cNvPr>
          <p:cNvSpPr txBox="1"/>
          <p:nvPr/>
        </p:nvSpPr>
        <p:spPr>
          <a:xfrm>
            <a:off x="66501" y="6488668"/>
            <a:ext cx="777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Q’s from Kevin </a:t>
            </a:r>
            <a:r>
              <a:rPr lang="en-US" dirty="0" err="1"/>
              <a:t>Lacker</a:t>
            </a:r>
            <a:r>
              <a:rPr lang="en-US" dirty="0"/>
              <a:t> (a human) and A’s from GPT-3 a language model (</a:t>
            </a:r>
            <a:r>
              <a:rPr lang="en-US" dirty="0">
                <a:hlinkClick r:id="rId2"/>
              </a:rPr>
              <a:t>see blog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520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115B-9361-4510-9923-E188DB5E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 word: There are super-well-used codes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660E8-56E4-45EA-A909-2394981A8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r>
              <a:rPr lang="en-US" b="1" dirty="0"/>
              <a:t>Codes for processing language data</a:t>
            </a:r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r>
              <a:rPr lang="en-US" b="1" dirty="0"/>
              <a:t>Ways to label data easily</a:t>
            </a:r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r>
              <a:rPr lang="en-US" b="1" dirty="0"/>
              <a:t>Pretrained language models</a:t>
            </a:r>
          </a:p>
          <a:p>
            <a:pPr marL="45720" indent="0">
              <a:buNone/>
            </a:pPr>
            <a:endParaRPr lang="en-US" b="1" dirty="0"/>
          </a:p>
          <a:p>
            <a:pPr marL="4572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90AD-F3EE-4A47-A9DC-B2701564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65B70-B223-4601-999A-51AEF606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54" y="1238801"/>
            <a:ext cx="2977468" cy="10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LTK Tutorial —— A Python package - Clay-Technology World">
            <a:extLst>
              <a:ext uri="{FF2B5EF4-FFF2-40B4-BE49-F238E27FC236}">
                <a16:creationId xmlns:a16="http://schemas.microsoft.com/office/drawing/2014/main" id="{76B05C3B-BA4B-48A8-A883-D859765D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89" y="968003"/>
            <a:ext cx="1631145" cy="17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398494C-1964-454C-903E-C30AD20E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9" y="279965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F072B-2C47-494F-A135-BA5EF2D60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09" y="4418980"/>
            <a:ext cx="7001318" cy="1289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42227-2545-4FD8-B8B2-DE64E71CA6EE}"/>
              </a:ext>
            </a:extLst>
          </p:cNvPr>
          <p:cNvSpPr txBox="1"/>
          <p:nvPr/>
        </p:nvSpPr>
        <p:spPr>
          <a:xfrm>
            <a:off x="3414016" y="6096000"/>
            <a:ext cx="536396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Google twice before trying to code something yourself</a:t>
            </a:r>
          </a:p>
        </p:txBody>
      </p:sp>
    </p:spTree>
    <p:extLst>
      <p:ext uri="{BB962C8B-B14F-4D97-AF65-F5344CB8AC3E}">
        <p14:creationId xmlns:p14="http://schemas.microsoft.com/office/powerpoint/2010/main" val="133776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CCD1CD-235B-41E6-AFCE-567986AC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history of NLP </a:t>
            </a:r>
            <a:br>
              <a:rPr lang="en-US" dirty="0"/>
            </a:br>
            <a:r>
              <a:rPr lang="en-US" dirty="0"/>
              <a:t>in materials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9AB7DF-3977-4993-94CB-EB27CFE1B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4720-9CD9-4577-98E9-F0D8C489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4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51D27-F753-49BC-99B1-63351F25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ChemDataExtractor</a:t>
            </a:r>
            <a:r>
              <a:rPr lang="en-US" dirty="0"/>
              <a:t> (Swain and Cole,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BB75A-FE20-49DE-93BB-8017717D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D9840-7823-40EF-9F1E-8B47A6F72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9" y="1161996"/>
            <a:ext cx="6385343" cy="25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5E6367-9AFD-47C8-A599-0D57A7B6FFBF}"/>
              </a:ext>
            </a:extLst>
          </p:cNvPr>
          <p:cNvSpPr txBox="1"/>
          <p:nvPr/>
        </p:nvSpPr>
        <p:spPr>
          <a:xfrm>
            <a:off x="223880" y="1132453"/>
            <a:ext cx="587212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Many moving parts to getting chemical data from papers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71AA3D-61F9-46E9-869C-8CBF7159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" y="4544974"/>
            <a:ext cx="6014323" cy="193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A22F0-E0AE-417B-97A3-3F2CF42C1F09}"/>
              </a:ext>
            </a:extLst>
          </p:cNvPr>
          <p:cNvSpPr txBox="1"/>
          <p:nvPr/>
        </p:nvSpPr>
        <p:spPr>
          <a:xfrm>
            <a:off x="477917" y="4175642"/>
            <a:ext cx="36695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Parsing documents is a challenge…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A222A92-75A9-4AF7-A93B-15E4C48C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00" y="1584659"/>
            <a:ext cx="5365000" cy="489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5E969-532E-41EF-91EC-E486A68BCAFF}"/>
              </a:ext>
            </a:extLst>
          </p:cNvPr>
          <p:cNvSpPr txBox="1"/>
          <p:nvPr/>
        </p:nvSpPr>
        <p:spPr>
          <a:xfrm>
            <a:off x="8121534" y="6219621"/>
            <a:ext cx="344357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…but we’ll focus on the NLP part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BB3CA2-2BB7-426E-9956-F1E9A70AE1EF}"/>
              </a:ext>
            </a:extLst>
          </p:cNvPr>
          <p:cNvCxnSpPr/>
          <p:nvPr/>
        </p:nvCxnSpPr>
        <p:spPr>
          <a:xfrm flipV="1">
            <a:off x="4064924" y="3840480"/>
            <a:ext cx="2493818" cy="1113905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985BE7-67D0-45F8-96AA-810ED974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required a lot of thought in many different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3D0-C311-4346-8CF0-0E72E128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1EAB9A-0807-4613-99D1-8FECB275FC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29" y="1316155"/>
            <a:ext cx="5063620" cy="46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B760E-9E22-4C84-9481-4576BDF9C745}"/>
              </a:ext>
            </a:extLst>
          </p:cNvPr>
          <p:cNvSpPr txBox="1"/>
          <p:nvPr/>
        </p:nvSpPr>
        <p:spPr>
          <a:xfrm>
            <a:off x="152400" y="6434254"/>
            <a:ext cx="3754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Cole and Swain. JCIM (2016)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B9605-5888-41D1-9518-68EE72E46B3C}"/>
              </a:ext>
            </a:extLst>
          </p:cNvPr>
          <p:cNvSpPr txBox="1"/>
          <p:nvPr/>
        </p:nvSpPr>
        <p:spPr>
          <a:xfrm>
            <a:off x="260059" y="1316155"/>
            <a:ext cx="409599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Does “et al.” mark the end of a sentence?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54E507-B479-4817-9426-487F4A79CAB9}"/>
              </a:ext>
            </a:extLst>
          </p:cNvPr>
          <p:cNvCxnSpPr>
            <a:stCxn id="2" idx="3"/>
          </p:cNvCxnSpPr>
          <p:nvPr/>
        </p:nvCxnSpPr>
        <p:spPr>
          <a:xfrm>
            <a:off x="4356052" y="1500821"/>
            <a:ext cx="1977077" cy="45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619B66-0A2F-417A-B02F-76D2E3B017F6}"/>
              </a:ext>
            </a:extLst>
          </p:cNvPr>
          <p:cNvSpPr txBox="1"/>
          <p:nvPr/>
        </p:nvSpPr>
        <p:spPr>
          <a:xfrm>
            <a:off x="260059" y="2085681"/>
            <a:ext cx="4230966" cy="36933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Is “poly(ethylene glycol)” 1 or three words?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5720FB-057D-419C-BA9F-0BCE906AA2A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491025" y="2202873"/>
            <a:ext cx="1842104" cy="67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4C09E7-F2F4-4E0B-8B29-148AD9E15FFD}"/>
              </a:ext>
            </a:extLst>
          </p:cNvPr>
          <p:cNvSpPr txBox="1"/>
          <p:nvPr/>
        </p:nvSpPr>
        <p:spPr>
          <a:xfrm>
            <a:off x="260059" y="2912034"/>
            <a:ext cx="4486508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 I train a POS tagger on newspapers or MEDLINE abstracts?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BF3DA5-751B-4FEF-B714-FB85BB63A55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746567" y="2776452"/>
            <a:ext cx="1586562" cy="45874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2BEBA5-6736-4AE1-AA00-CA15FB3C2F7F}"/>
              </a:ext>
            </a:extLst>
          </p:cNvPr>
          <p:cNvSpPr txBox="1"/>
          <p:nvPr/>
        </p:nvSpPr>
        <p:spPr>
          <a:xfrm>
            <a:off x="260059" y="4150968"/>
            <a:ext cx="4486508" cy="64633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Do I </a:t>
            </a:r>
            <a:r>
              <a:rPr lang="en-US"/>
              <a:t>train a </a:t>
            </a:r>
            <a:r>
              <a:rPr lang="en-US" dirty="0"/>
              <a:t>NER on </a:t>
            </a:r>
            <a:r>
              <a:rPr lang="en-US"/>
              <a:t>newspapers </a:t>
            </a:r>
            <a:br>
              <a:rPr lang="en-US"/>
            </a:br>
            <a:r>
              <a:rPr lang="en-US"/>
              <a:t>or </a:t>
            </a:r>
            <a:r>
              <a:rPr lang="en-US" dirty="0"/>
              <a:t>MEDLINE abstracts?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05BA-6B3A-422E-98B1-5C1D72A6497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746567" y="3313010"/>
            <a:ext cx="1586562" cy="116112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71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4AF3-75C9-4ECD-BE4C-1174A4F2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CHEMDNER: Labeled abstracts for chemical 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43ADE-AA03-43F0-9BE9-F897F49A0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Labeled dataset of 10k abstracts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12678B-3921-4DAA-B1B0-03513B5AEC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400" y="1811627"/>
            <a:ext cx="5486400" cy="413009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373E1C-8E2C-4A0E-BC8E-190ED9E02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Used to create dozens of ML engines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1EF73-F8CF-49FE-882F-233DEB99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71FCB5DE-A9C1-40A9-B8CB-D2EA7347E95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68" y="1703388"/>
            <a:ext cx="5068263" cy="434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BAD190-5177-457D-9A53-4C7FE4CF4B3E}"/>
              </a:ext>
            </a:extLst>
          </p:cNvPr>
          <p:cNvSpPr txBox="1"/>
          <p:nvPr/>
        </p:nvSpPr>
        <p:spPr>
          <a:xfrm>
            <a:off x="152400" y="6434254"/>
            <a:ext cx="3754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4"/>
              </a:rPr>
              <a:t>Krallinger</a:t>
            </a:r>
            <a:r>
              <a:rPr lang="en-US" dirty="0">
                <a:hlinkClick r:id="rId4"/>
              </a:rPr>
              <a:t> et al. JCI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05A0-8385-479A-A6F4-45985106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literature is a deluge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BEFDCF-D343-432F-AA5A-86E9DC600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17" y="965934"/>
            <a:ext cx="6187540" cy="6096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A403B-E55F-4A1A-9778-82343B3B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84C75-0106-4BBD-B61F-2466F6617AB4}"/>
              </a:ext>
            </a:extLst>
          </p:cNvPr>
          <p:cNvSpPr txBox="1"/>
          <p:nvPr/>
        </p:nvSpPr>
        <p:spPr>
          <a:xfrm>
            <a:off x="7209032" y="2079469"/>
            <a:ext cx="46296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2.5M science  and engineering articles per year!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E77479-C786-4430-B0CE-80866130C857}"/>
              </a:ext>
            </a:extLst>
          </p:cNvPr>
          <p:cNvCxnSpPr/>
          <p:nvPr/>
        </p:nvCxnSpPr>
        <p:spPr>
          <a:xfrm flipH="1">
            <a:off x="6392902" y="2272526"/>
            <a:ext cx="814038" cy="133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6E31F3-3A2B-48AA-AB7B-811F541A1780}"/>
              </a:ext>
            </a:extLst>
          </p:cNvPr>
          <p:cNvSpPr txBox="1"/>
          <p:nvPr/>
        </p:nvSpPr>
        <p:spPr>
          <a:xfrm>
            <a:off x="6918635" y="3368829"/>
            <a:ext cx="48154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My Mendeley has 1086 articles, and I would be generous to claim I had mastery of half of them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0A8EC-93BB-4133-B2FB-71FA1A24A058}"/>
              </a:ext>
            </a:extLst>
          </p:cNvPr>
          <p:cNvSpPr txBox="1"/>
          <p:nvPr/>
        </p:nvSpPr>
        <p:spPr>
          <a:xfrm>
            <a:off x="6699095" y="5435290"/>
            <a:ext cx="51407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Computers are needed to manage this, but how!?</a:t>
            </a:r>
          </a:p>
        </p:txBody>
      </p:sp>
    </p:spTree>
    <p:extLst>
      <p:ext uri="{BB962C8B-B14F-4D97-AF65-F5344CB8AC3E}">
        <p14:creationId xmlns:p14="http://schemas.microsoft.com/office/powerpoint/2010/main" val="304099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985BE7-67D0-45F8-96AA-810ED974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ChemDataExtractor</a:t>
            </a:r>
            <a:r>
              <a:rPr lang="en-US" dirty="0"/>
              <a:t>: ML + Dictionary for NER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CCFB85-1DFE-4C27-BDC1-E2CBD78261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1538" y="1108075"/>
            <a:ext cx="4836123" cy="4972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B23D0-C311-4346-8CF0-0E72E128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8F6F0-A184-4F0D-BA72-8F721899220D}"/>
              </a:ext>
            </a:extLst>
          </p:cNvPr>
          <p:cNvSpPr txBox="1"/>
          <p:nvPr/>
        </p:nvSpPr>
        <p:spPr>
          <a:xfrm>
            <a:off x="6407237" y="1108075"/>
            <a:ext cx="48361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dirty="0"/>
              <a:t>CRF is a sequence/graph-based ML technique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84F79B-68C3-4AD3-A23D-72D07066D95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61956" y="1292741"/>
            <a:ext cx="11452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A816C6-76B7-4C26-A3A1-412BB452FEB7}"/>
              </a:ext>
            </a:extLst>
          </p:cNvPr>
          <p:cNvSpPr txBox="1"/>
          <p:nvPr/>
        </p:nvSpPr>
        <p:spPr>
          <a:xfrm>
            <a:off x="6624339" y="2091749"/>
            <a:ext cx="4836123" cy="369332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dirty="0"/>
              <a:t>An embedding, like word2vec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265C98-8E31-4B31-B8A5-336CDE17A95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78335" y="2276415"/>
            <a:ext cx="1246004" cy="33378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86BE6D-5288-4AE6-AC83-6CC103417B42}"/>
              </a:ext>
            </a:extLst>
          </p:cNvPr>
          <p:cNvSpPr txBox="1"/>
          <p:nvPr/>
        </p:nvSpPr>
        <p:spPr>
          <a:xfrm>
            <a:off x="6624338" y="3207911"/>
            <a:ext cx="4836123" cy="36933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dirty="0"/>
              <a:t>Character-level features about words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63CF44-DDBB-4EF3-8028-BDD86D538C1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440648" y="3260089"/>
            <a:ext cx="1183690" cy="13248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3801A15-1BDA-4394-962E-4AA720EC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37" y="4221145"/>
            <a:ext cx="4836123" cy="2259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57F46-B66C-4109-8901-C936F3070B27}"/>
              </a:ext>
            </a:extLst>
          </p:cNvPr>
          <p:cNvSpPr txBox="1"/>
          <p:nvPr/>
        </p:nvSpPr>
        <p:spPr>
          <a:xfrm>
            <a:off x="6407236" y="3880694"/>
            <a:ext cx="4836123" cy="36933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dirty="0"/>
              <a:t>Better performance by adding rules/dictionaries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2B94A-4744-4B85-A878-5F6241C96155}"/>
              </a:ext>
            </a:extLst>
          </p:cNvPr>
          <p:cNvSpPr txBox="1"/>
          <p:nvPr/>
        </p:nvSpPr>
        <p:spPr>
          <a:xfrm>
            <a:off x="152400" y="6434254"/>
            <a:ext cx="3754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Cole and Swain. JCIM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8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6194-A6BF-4BC4-815E-1B019005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association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8138-B2E0-447E-A4DE-31402A1D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E0E9D9-6459-4612-A2BA-27CEBE2978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92" y="1809538"/>
            <a:ext cx="4965201" cy="42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9A3F3-27AE-47AF-B77F-B8C590706F8B}"/>
              </a:ext>
            </a:extLst>
          </p:cNvPr>
          <p:cNvSpPr txBox="1"/>
          <p:nvPr/>
        </p:nvSpPr>
        <p:spPr>
          <a:xfrm>
            <a:off x="2693324" y="1296786"/>
            <a:ext cx="52277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Associations between entities are assigned with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110E7-BA3B-452E-9549-A6323F7F174C}"/>
              </a:ext>
            </a:extLst>
          </p:cNvPr>
          <p:cNvSpPr txBox="1"/>
          <p:nvPr/>
        </p:nvSpPr>
        <p:spPr>
          <a:xfrm>
            <a:off x="152400" y="6434254"/>
            <a:ext cx="37545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Cole and Swain. JCIM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46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9432-C0FC-428E-9F1E-717E84B1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Synthesis Project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8605CD-ECF2-4021-89AA-64C68CA1E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503" y="1217056"/>
            <a:ext cx="8244995" cy="50657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D3499-5397-4F2F-AC0E-18EE5C63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45388-09A6-4A36-AE1A-FFC42E42B8FA}"/>
              </a:ext>
            </a:extLst>
          </p:cNvPr>
          <p:cNvSpPr txBox="1"/>
          <p:nvPr/>
        </p:nvSpPr>
        <p:spPr>
          <a:xfrm>
            <a:off x="2194804" y="967399"/>
            <a:ext cx="7802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Full stack of NLP tools: </a:t>
            </a:r>
            <a:r>
              <a:rPr lang="en-US" sz="2000" dirty="0"/>
              <a:t>Word embeddings, NER tools, labeled datasets!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B64AD-A183-43D0-950D-3155175828BD}"/>
              </a:ext>
            </a:extLst>
          </p:cNvPr>
          <p:cNvSpPr txBox="1"/>
          <p:nvPr/>
        </p:nvSpPr>
        <p:spPr>
          <a:xfrm>
            <a:off x="145408" y="6462350"/>
            <a:ext cx="424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https://www.synthesisproject.org/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DB4B3-919A-4A7B-AE20-05EEFAE8D259}"/>
              </a:ext>
            </a:extLst>
          </p:cNvPr>
          <p:cNvSpPr txBox="1"/>
          <p:nvPr/>
        </p:nvSpPr>
        <p:spPr>
          <a:xfrm>
            <a:off x="1611567" y="6132314"/>
            <a:ext cx="896886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Tour de force of using text for ML for materials and shining example of openness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179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2A2-FD9F-4DC9-95CE-3EAD05F4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MatScholar</a:t>
            </a:r>
            <a:r>
              <a:rPr lang="en-US" dirty="0"/>
              <a:t>: </a:t>
            </a:r>
            <a:r>
              <a:rPr lang="en-US" dirty="0" err="1"/>
              <a:t>Disovery</a:t>
            </a:r>
            <a:r>
              <a:rPr lang="en-US" dirty="0"/>
              <a:t> using word embeddings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099D1E-C0F2-4E17-B450-44E0FD2FF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107347"/>
            <a:ext cx="6011025" cy="497341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/>
              <a:t>Encoding knowledge of materials space using word embeddings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No labelling required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Just learning how materials are described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45720" indent="0" algn="ctr">
              <a:buNone/>
            </a:pPr>
            <a:r>
              <a:rPr lang="en-US" dirty="0"/>
              <a:t>Embeddings can predict good materials. 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dirty="0"/>
              <a:t>Of the Top 50 materials similar to “thermoelectric” based on pre-2000 papers, </a:t>
            </a:r>
            <a:br>
              <a:rPr lang="en-US" dirty="0"/>
            </a:br>
            <a:r>
              <a:rPr lang="en-US" dirty="0"/>
              <a:t>40% have been discovered to be thermoelectrics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E2BDB-5D6C-4F19-9658-04E91351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23</a:t>
            </a:fld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58E81C1-AE9F-4D32-9D28-F705D9F73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107347"/>
            <a:ext cx="5486400" cy="241182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BCE003-9E13-41A4-819A-35F115D9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17" y="3594053"/>
            <a:ext cx="1524213" cy="2762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3F7255-5826-4397-94BE-7C943773D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630" y="3594053"/>
            <a:ext cx="3953427" cy="3210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24BAC0-2C7D-4338-A3BF-5A6BA0FFD2CF}"/>
              </a:ext>
            </a:extLst>
          </p:cNvPr>
          <p:cNvSpPr txBox="1"/>
          <p:nvPr/>
        </p:nvSpPr>
        <p:spPr>
          <a:xfrm>
            <a:off x="145408" y="6435094"/>
            <a:ext cx="374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5"/>
              </a:rPr>
              <a:t>Tshitoyan</a:t>
            </a:r>
            <a:r>
              <a:rPr lang="en-US" dirty="0">
                <a:hlinkClick r:id="rId5"/>
              </a:rPr>
              <a:t> et al. Nature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2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5E8286-F399-4E27-B1F1-C449B2CF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NLP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43188E-E410-4579-A05C-5B81EEC43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can make text more understandable</a:t>
            </a:r>
            <a:br>
              <a:rPr lang="en-US" dirty="0"/>
            </a:br>
            <a:r>
              <a:rPr lang="en-US" dirty="0"/>
              <a:t>if they just wrote better!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8575C-0035-4DE6-8928-CAC7E01D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0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C2F2-CB54-444C-B845-D5360086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Ontologies/Controlled Vocabularies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20E3-A811-4595-BC2E-AC9A1020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Some communities enforce precision in language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SNOMED CT: Definition of medical terms and </a:t>
            </a:r>
            <a:br>
              <a:rPr lang="en-US" dirty="0"/>
            </a:br>
            <a:r>
              <a:rPr lang="en-US" dirty="0"/>
              <a:t>mappings between them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dirty="0"/>
              <a:t>Used to be able to quickly “understand” words</a:t>
            </a:r>
          </a:p>
          <a:p>
            <a:endParaRPr lang="en-US" dirty="0"/>
          </a:p>
          <a:p>
            <a:endParaRPr lang="en-US" dirty="0"/>
          </a:p>
          <a:p>
            <a:pPr marL="45720" indent="0" algn="ctr">
              <a:buNone/>
            </a:pPr>
            <a:r>
              <a:rPr lang="en-US" u="sng" dirty="0"/>
              <a:t>Careful annotation of terms obviates need to learn meanings with data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2004-6EE0-4196-B104-C3FE8E90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5229E0-8C91-4E2F-BE31-D4F2A3142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3" y="1729048"/>
            <a:ext cx="4805891" cy="281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B3A0-0B22-4E1B-977E-AA5FBC9EB13D}"/>
              </a:ext>
            </a:extLst>
          </p:cNvPr>
          <p:cNvSpPr txBox="1"/>
          <p:nvPr/>
        </p:nvSpPr>
        <p:spPr>
          <a:xfrm>
            <a:off x="0" y="6488668"/>
            <a:ext cx="610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https://www.snomed.org/snomed-ct/five-step-briefing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5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717F9-2619-4B13-8B03-D2094540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Skipping natural language: Publish structured data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AE578-EC22-4094-9986-2C9F1D6F2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40" y="1630303"/>
            <a:ext cx="9525640" cy="2703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1511E-138A-4B12-9512-08D271C0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D1AEB-256E-40F6-9A26-7FC094491E2D}"/>
              </a:ext>
            </a:extLst>
          </p:cNvPr>
          <p:cNvSpPr txBox="1"/>
          <p:nvPr/>
        </p:nvSpPr>
        <p:spPr>
          <a:xfrm>
            <a:off x="1862050" y="1085189"/>
            <a:ext cx="79624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If you want to publish a paper about a crystal structure, you must publish it to PDB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113FF-DB8C-4E45-80A2-A3871E423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6"/>
          <a:stretch/>
        </p:blipFill>
        <p:spPr>
          <a:xfrm>
            <a:off x="6186118" y="4154000"/>
            <a:ext cx="4810796" cy="270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6B8EC-3C9B-4941-AA68-6DB25706F143}"/>
              </a:ext>
            </a:extLst>
          </p:cNvPr>
          <p:cNvSpPr txBox="1"/>
          <p:nvPr/>
        </p:nvSpPr>
        <p:spPr>
          <a:xfrm>
            <a:off x="1042255" y="4859669"/>
            <a:ext cx="465864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Data must be in a machine-accessible format</a:t>
            </a:r>
            <a:br>
              <a:rPr lang="en-US" dirty="0"/>
            </a:br>
            <a:r>
              <a:rPr lang="en-US" dirty="0"/>
              <a:t>and available on the internet. No need for NLP!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9924D-3EE8-45B6-91B1-C0B65A8610D0}"/>
              </a:ext>
            </a:extLst>
          </p:cNvPr>
          <p:cNvSpPr txBox="1"/>
          <p:nvPr/>
        </p:nvSpPr>
        <p:spPr>
          <a:xfrm>
            <a:off x="0" y="6488668"/>
            <a:ext cx="610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Figure: </a:t>
            </a:r>
            <a:r>
              <a:rPr lang="en-US" dirty="0" err="1">
                <a:hlinkClick r:id="rId4"/>
              </a:rPr>
              <a:t>Bourne</a:t>
            </a:r>
            <a:r>
              <a:rPr lang="en-US" dirty="0">
                <a:hlinkClick r:id="rId4"/>
              </a:rPr>
              <a:t> et al. Methods in </a:t>
            </a:r>
            <a:r>
              <a:rPr lang="en-US" dirty="0" err="1">
                <a:hlinkClick r:id="rId4"/>
              </a:rPr>
              <a:t>Enzy</a:t>
            </a:r>
            <a:r>
              <a:rPr lang="en-US" dirty="0">
                <a:hlinkClick r:id="rId4"/>
              </a:rPr>
              <a:t>. (1997)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9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BDBE-EC35-4EF6-8080-90271352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 away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49DF0-1A20-4CCE-A592-0C16AB74B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Core Concepts in NLP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B6C55-7A52-4DCA-92E2-802191418C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Many individual challenges</a:t>
            </a:r>
          </a:p>
          <a:p>
            <a:r>
              <a:rPr lang="en-US" dirty="0"/>
              <a:t>Named-entity recognition</a:t>
            </a:r>
          </a:p>
          <a:p>
            <a:r>
              <a:rPr lang="en-US" dirty="0"/>
              <a:t>Association mapping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Question Answering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dirty="0"/>
              <a:t>Two core methods:</a:t>
            </a:r>
          </a:p>
          <a:p>
            <a:pPr marL="502920" indent="-457200">
              <a:buAutoNum type="arabicPeriod"/>
            </a:pPr>
            <a:r>
              <a:rPr lang="en-US" dirty="0"/>
              <a:t>Embeddings</a:t>
            </a:r>
          </a:p>
          <a:p>
            <a:pPr marL="502920" indent="-457200">
              <a:buAutoNum type="arabicPeriod"/>
            </a:pPr>
            <a:r>
              <a:rPr lang="en-US" dirty="0"/>
              <a:t>Recurrent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78889-3D23-4539-8E22-4A787583E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Core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E8B75E-AC38-4D2C-A543-CECF362A4C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US" dirty="0"/>
              <a:t>Information Extraction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" indent="0" algn="ctr">
              <a:buNone/>
            </a:pPr>
            <a:r>
              <a:rPr lang="en-US" dirty="0"/>
              <a:t>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D5A5-CE64-44AF-A070-91ED310B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27</a:t>
            </a:fld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4F2AA66-701A-4F45-AAB0-563DB26E4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61" y="2254015"/>
            <a:ext cx="3269038" cy="13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1930AB-F7D2-4462-9CCF-5BBCF9CD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32" y="4591802"/>
            <a:ext cx="2193635" cy="17813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D95C52-DB6A-4510-B54B-36A7500526FF}"/>
              </a:ext>
            </a:extLst>
          </p:cNvPr>
          <p:cNvSpPr txBox="1"/>
          <p:nvPr/>
        </p:nvSpPr>
        <p:spPr>
          <a:xfrm>
            <a:off x="7326283" y="6390933"/>
            <a:ext cx="3346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>
                <a:hlinkClick r:id="rId4"/>
              </a:rPr>
              <a:t>Tshitoyan</a:t>
            </a:r>
            <a:r>
              <a:rPr lang="en-US" sz="1600" dirty="0">
                <a:hlinkClick r:id="rId4"/>
              </a:rPr>
              <a:t> et al. Nature (2019)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7EFEF-9E61-4500-8AB0-77C48FEB7FAC}"/>
              </a:ext>
            </a:extLst>
          </p:cNvPr>
          <p:cNvSpPr txBox="1"/>
          <p:nvPr/>
        </p:nvSpPr>
        <p:spPr>
          <a:xfrm>
            <a:off x="7326283" y="3519466"/>
            <a:ext cx="3754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Cole and Swain. JCIM (2016)</a:t>
            </a:r>
            <a:endParaRPr lang="en-US" sz="1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63468A4-0F24-4F14-BD14-F8231EBF0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064" y="5103055"/>
            <a:ext cx="2411466" cy="141252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2A2A7B5-FB33-4082-BE49-FABD5C0EC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21" y="3396967"/>
            <a:ext cx="2037868" cy="13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0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0998-4E50-426F-9587-4A8BCED0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1: Define tasks (of roughly greater complexity)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5E71-B162-4D5F-B650-05E21298D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>
                <a:ea typeface="+mn-lt"/>
                <a:cs typeface="+mn-lt"/>
              </a:rPr>
              <a:t>Semantic Search: </a:t>
            </a:r>
            <a:r>
              <a:rPr lang="en-US" dirty="0">
                <a:ea typeface="+mn-lt"/>
                <a:cs typeface="+mn-lt"/>
              </a:rPr>
              <a:t>Being able to search based on meaning</a:t>
            </a:r>
            <a:endParaRPr lang="en-US" b="1" dirty="0"/>
          </a:p>
          <a:p>
            <a:pPr>
              <a:buClr>
                <a:srgbClr val="000000"/>
              </a:buClr>
            </a:pPr>
            <a:endParaRPr lang="en-US" b="1" dirty="0"/>
          </a:p>
          <a:p>
            <a:pPr marL="45720" indent="0">
              <a:buClr>
                <a:srgbClr val="000000"/>
              </a:buClr>
              <a:buNone/>
            </a:pPr>
            <a:r>
              <a:rPr lang="en-US" b="1" dirty="0"/>
              <a:t>Information Extraction:</a:t>
            </a:r>
            <a:r>
              <a:rPr lang="en-US" dirty="0"/>
              <a:t> Get data out of text</a:t>
            </a:r>
          </a:p>
          <a:p>
            <a:pPr>
              <a:buClr>
                <a:srgbClr val="000000"/>
              </a:buClr>
            </a:pPr>
            <a:endParaRPr lang="en-US" dirty="0"/>
          </a:p>
          <a:p>
            <a:pPr marL="45720" indent="0">
              <a:buClr>
                <a:srgbClr val="000000"/>
              </a:buClr>
              <a:buNone/>
            </a:pPr>
            <a:r>
              <a:rPr lang="en-US" b="1" dirty="0"/>
              <a:t>Summarization: </a:t>
            </a:r>
            <a:r>
              <a:rPr lang="en-US" dirty="0"/>
              <a:t>Creating summarizes of certain text</a:t>
            </a:r>
            <a:endParaRPr lang="en-US" b="1" dirty="0"/>
          </a:p>
          <a:p>
            <a:pPr>
              <a:buClr>
                <a:srgbClr val="000000"/>
              </a:buClr>
            </a:pPr>
            <a:endParaRPr lang="en-US" b="1" dirty="0"/>
          </a:p>
          <a:p>
            <a:pPr marL="45720" indent="0">
              <a:buClr>
                <a:srgbClr val="000000"/>
              </a:buClr>
              <a:buNone/>
            </a:pPr>
            <a:r>
              <a:rPr lang="en-US" b="1" dirty="0"/>
              <a:t>Question Answering:</a:t>
            </a:r>
            <a:r>
              <a:rPr lang="en-US" dirty="0"/>
              <a:t> Generating responses to queries</a:t>
            </a:r>
          </a:p>
          <a:p>
            <a:pPr>
              <a:buClr>
                <a:srgbClr val="000000"/>
              </a:buClr>
            </a:pPr>
            <a:endParaRPr lang="en-US" dirty="0"/>
          </a:p>
          <a:p>
            <a:pPr marL="45720" indent="0">
              <a:buClr>
                <a:srgbClr val="000000"/>
              </a:buClr>
              <a:buNone/>
            </a:pPr>
            <a:r>
              <a:rPr lang="en-US" b="1" dirty="0"/>
              <a:t>Logical Reasoning:</a:t>
            </a:r>
            <a:r>
              <a:rPr lang="en-US" dirty="0"/>
              <a:t> Identifying  conflicting data, testing theories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87494-17A3-4C65-89C3-D377C915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A6391C-8D2A-4EC5-9083-5C15E5945F99}"/>
              </a:ext>
            </a:extLst>
          </p:cNvPr>
          <p:cNvSpPr/>
          <p:nvPr/>
        </p:nvSpPr>
        <p:spPr>
          <a:xfrm>
            <a:off x="166254" y="1729048"/>
            <a:ext cx="6234545" cy="939338"/>
          </a:xfrm>
          <a:prstGeom prst="ellipse">
            <a:avLst/>
          </a:prstGeom>
          <a:noFill/>
          <a:ln w="57150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EF1337-5AFC-4476-86AB-0CBC6678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NLP for </a:t>
            </a:r>
            <a:br>
              <a:rPr lang="en-US" dirty="0"/>
            </a:br>
            <a:r>
              <a:rPr lang="en-US" dirty="0"/>
              <a:t>information Extraction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36544E-B12F-4DC5-A02B-173E59F55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“natural” text is hard.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6AD77-B932-4D2F-8A79-403D0837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AECE50-725E-4206-8078-2CB1A655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tasks go into information extraction?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82493-5B88-42C6-8749-AE5B4608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 algn="ctr">
              <a:buNone/>
            </a:pPr>
            <a:r>
              <a:rPr lang="en-US" i="1" dirty="0">
                <a:ea typeface="+mn-lt"/>
                <a:cs typeface="+mn-lt"/>
              </a:rPr>
              <a:t>High-density polyethylene has a glass-transition temperature of –110 C.</a:t>
            </a:r>
          </a:p>
          <a:p>
            <a:pPr>
              <a:buClr>
                <a:srgbClr val="000000"/>
              </a:buClr>
            </a:pPr>
            <a:endParaRPr lang="en-US" dirty="0"/>
          </a:p>
          <a:p>
            <a:pPr marL="45720" indent="0">
              <a:buClr>
                <a:srgbClr val="000000"/>
              </a:buClr>
              <a:buNone/>
            </a:pPr>
            <a:r>
              <a:rPr lang="en-US" b="1" dirty="0"/>
              <a:t>"Named Entity Recognition"</a:t>
            </a:r>
          </a:p>
          <a:p>
            <a:pPr marL="617220" lvl="1" indent="-342900"/>
            <a:r>
              <a:rPr lang="en-US" dirty="0"/>
              <a:t>“polyethylene“  is a polymer</a:t>
            </a:r>
          </a:p>
          <a:p>
            <a:pPr marL="617220" lvl="1" indent="-342900"/>
            <a:r>
              <a:rPr lang="en-US" dirty="0"/>
              <a:t>“glass-transition temperature" is a property</a:t>
            </a:r>
          </a:p>
          <a:p>
            <a:pPr marL="45720" indent="0" algn="ctr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"Relationship Extraction"</a:t>
            </a:r>
          </a:p>
          <a:p>
            <a:pPr marL="388620" indent="-342900"/>
            <a:r>
              <a:rPr lang="en-US" dirty="0"/>
              <a:t>"polyethylene" has a characteristic "high-density"</a:t>
            </a:r>
          </a:p>
          <a:p>
            <a:pPr marL="388620" indent="-342900"/>
            <a:r>
              <a:rPr lang="en-US" dirty="0"/>
              <a:t>"glass-transition temperature" has a value "-110"</a:t>
            </a:r>
          </a:p>
          <a:p>
            <a:pPr marL="388620" indent="-342900"/>
            <a:r>
              <a:rPr lang="en-US" dirty="0"/>
              <a:t>"-110" has units of "C"</a:t>
            </a:r>
          </a:p>
          <a:p>
            <a:pPr marL="388620" indent="-342900"/>
            <a:r>
              <a:rPr lang="en-US" dirty="0"/>
              <a:t>"polyethylene" has a property “glass-transition temperature”</a:t>
            </a:r>
          </a:p>
          <a:p>
            <a:pPr marL="4572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5C6C8-49FF-4B1D-B38E-2590099E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47F08-5FB2-4E1E-B8FD-718E8C4977C2}"/>
              </a:ext>
            </a:extLst>
          </p:cNvPr>
          <p:cNvSpPr txBox="1"/>
          <p:nvPr/>
        </p:nvSpPr>
        <p:spPr>
          <a:xfrm>
            <a:off x="7868598" y="2135187"/>
            <a:ext cx="386761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Consolas"/>
              </a:rPr>
              <a:t>{</a:t>
            </a:r>
          </a:p>
          <a:p>
            <a:r>
              <a:rPr lang="en-US" dirty="0">
                <a:latin typeface="Consolas"/>
              </a:rPr>
              <a:t>  "material": "polyethylene",</a:t>
            </a:r>
          </a:p>
          <a:p>
            <a:r>
              <a:rPr lang="en-US" dirty="0">
                <a:latin typeface="Consolas"/>
              </a:rPr>
              <a:t>  "processing": {</a:t>
            </a:r>
          </a:p>
          <a:p>
            <a:r>
              <a:rPr lang="en-US" dirty="0">
                <a:latin typeface="Consolas"/>
              </a:rPr>
              <a:t>    "density": "high</a:t>
            </a:r>
          </a:p>
          <a:p>
            <a:r>
              <a:rPr lang="en-US" dirty="0">
                <a:latin typeface="Consolas"/>
              </a:rPr>
              <a:t>  },</a:t>
            </a:r>
          </a:p>
          <a:p>
            <a:r>
              <a:rPr lang="en-US" dirty="0">
                <a:latin typeface="Consolas"/>
              </a:rPr>
              <a:t>  "properties": {</a:t>
            </a:r>
          </a:p>
          <a:p>
            <a:r>
              <a:rPr lang="en-US" dirty="0">
                <a:latin typeface="Consolas"/>
              </a:rPr>
              <a:t>    "</a:t>
            </a:r>
            <a:r>
              <a:rPr lang="en-US" dirty="0" err="1">
                <a:latin typeface="Consolas"/>
              </a:rPr>
              <a:t>t_g</a:t>
            </a:r>
            <a:r>
              <a:rPr lang="en-US" dirty="0">
                <a:latin typeface="Consolas"/>
              </a:rPr>
              <a:t>": {</a:t>
            </a:r>
          </a:p>
          <a:p>
            <a:r>
              <a:rPr lang="en-US" dirty="0">
                <a:latin typeface="Consolas"/>
              </a:rPr>
              <a:t>      "value": -110.,</a:t>
            </a:r>
          </a:p>
          <a:p>
            <a:r>
              <a:rPr lang="en-US" dirty="0">
                <a:latin typeface="Consolas"/>
              </a:rPr>
              <a:t>      "units": "C"</a:t>
            </a:r>
          </a:p>
          <a:p>
            <a:r>
              <a:rPr lang="en-US" dirty="0">
                <a:latin typeface="Consolas"/>
              </a:rPr>
              <a:t>    }</a:t>
            </a:r>
          </a:p>
          <a:p>
            <a:r>
              <a:rPr lang="en-US" dirty="0">
                <a:latin typeface="Consolas"/>
              </a:rPr>
              <a:t>  }</a:t>
            </a:r>
          </a:p>
          <a:p>
            <a:r>
              <a:rPr lang="en-US" dirty="0">
                <a:latin typeface="Consolas"/>
              </a:rPr>
              <a:t>}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03EAC3B-0DAA-4DE0-B2E8-1EDC1ED67ACE}"/>
              </a:ext>
            </a:extLst>
          </p:cNvPr>
          <p:cNvSpPr/>
          <p:nvPr/>
        </p:nvSpPr>
        <p:spPr>
          <a:xfrm>
            <a:off x="8847896" y="1392749"/>
            <a:ext cx="484094" cy="977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903-49EF-4C69-9C60-AE7B5BB0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Let's consider one problem: Named-Entity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2A0-F886-4997-8C10-8108B2545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dirty="0"/>
              <a:t>Named Entity Recognition (NER) is a supervised learning problem</a:t>
            </a:r>
          </a:p>
          <a:p>
            <a:pPr marL="45720" indent="0" algn="ctr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Inputs: </a:t>
            </a:r>
            <a:r>
              <a:rPr lang="en-US" dirty="0"/>
              <a:t>A word [and maybe its context]</a:t>
            </a:r>
          </a:p>
          <a:p>
            <a:pPr marL="45720" indent="0">
              <a:buNone/>
            </a:pPr>
            <a:r>
              <a:rPr lang="en-US" b="1" dirty="0"/>
              <a:t>Output: </a:t>
            </a:r>
            <a:r>
              <a:rPr lang="en-US" dirty="0"/>
              <a:t>Category classifications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dirty="0"/>
              <a:t>Examples:</a:t>
            </a:r>
          </a:p>
          <a:p>
            <a:pPr marL="388620" indent="-342900"/>
            <a:r>
              <a:rPr lang="en-US" dirty="0"/>
              <a:t>Is Apple a noun? </a:t>
            </a:r>
          </a:p>
          <a:p>
            <a:pPr marL="388620" indent="-342900"/>
            <a:r>
              <a:rPr lang="en-US" dirty="0"/>
              <a:t>Is that noun a person, place or thing?</a:t>
            </a:r>
          </a:p>
          <a:p>
            <a:pPr marL="388620" indent="-342900">
              <a:buClr>
                <a:srgbClr val="000000"/>
              </a:buClr>
            </a:pPr>
            <a:endParaRPr lang="en-US" dirty="0"/>
          </a:p>
          <a:p>
            <a:pPr marL="45720" indent="0" algn="ctr">
              <a:buClr>
                <a:srgbClr val="000000"/>
              </a:buClr>
              <a:buNone/>
            </a:pPr>
            <a:r>
              <a:rPr lang="en-US" dirty="0"/>
              <a:t>Solvable with machine learning, if would could turn a word into "features..."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2663F-BDF3-4AF3-93D1-449C579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6BF922-5D54-48A6-8A94-5AAA6F94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98" y="2321553"/>
            <a:ext cx="5744736" cy="2837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B9465-CDB3-47CB-AA5A-37B0FA6C235C}"/>
              </a:ext>
            </a:extLst>
          </p:cNvPr>
          <p:cNvSpPr txBox="1"/>
          <p:nvPr/>
        </p:nvSpPr>
        <p:spPr>
          <a:xfrm>
            <a:off x="152400" y="6434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Medium blog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2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CCD1EE-F72A-4CD6-8576-3576F10F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 are features 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B07AE-9C05-42BB-969E-1D97B75B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3C518-F13B-4962-84CB-3A7B1AA11E0E}"/>
              </a:ext>
            </a:extLst>
          </p:cNvPr>
          <p:cNvSpPr txBox="1"/>
          <p:nvPr/>
        </p:nvSpPr>
        <p:spPr>
          <a:xfrm>
            <a:off x="827007" y="1113776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Idea 1:</a:t>
            </a:r>
            <a:r>
              <a:rPr lang="en-US" sz="2800" b="1" dirty="0"/>
              <a:t> </a:t>
            </a:r>
            <a:r>
              <a:rPr lang="en-US" sz="2800" dirty="0"/>
              <a:t>One input per word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B8F96-EC1C-41EE-BEAB-19BB85E83438}"/>
              </a:ext>
            </a:extLst>
          </p:cNvPr>
          <p:cNvSpPr txBox="1"/>
          <p:nvPr/>
        </p:nvSpPr>
        <p:spPr>
          <a:xfrm>
            <a:off x="5978082" y="1113776"/>
            <a:ext cx="535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Idea 2:</a:t>
            </a:r>
            <a:r>
              <a:rPr lang="en-US" sz="2800" b="1" dirty="0"/>
              <a:t> </a:t>
            </a:r>
            <a:r>
              <a:rPr lang="en-US" sz="2800" i="1" u="sng" dirty="0"/>
              <a:t>Embed</a:t>
            </a:r>
            <a:r>
              <a:rPr lang="en-US" sz="2800" i="1" dirty="0"/>
              <a:t> </a:t>
            </a:r>
            <a:r>
              <a:rPr lang="en-US" sz="2800" dirty="0"/>
              <a:t>words with meaning</a:t>
            </a:r>
            <a:endParaRPr lang="en-US" sz="28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10E03-3EAF-4B26-A515-C0E76DE9D884}"/>
              </a:ext>
            </a:extLst>
          </p:cNvPr>
          <p:cNvSpPr txBox="1"/>
          <p:nvPr/>
        </p:nvSpPr>
        <p:spPr>
          <a:xfrm>
            <a:off x="712259" y="2782895"/>
            <a:ext cx="4876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02277" algn="ctr"/>
                <a:tab pos="4423723" algn="r"/>
              </a:tabLst>
            </a:pPr>
            <a:r>
              <a:rPr lang="en-US" dirty="0">
                <a:latin typeface="Lucida Console" panose="020B0609040504020204" pitchFamily="49" charset="0"/>
              </a:rPr>
              <a:t>canoe 	= 	[1, 0, 0, 0]</a:t>
            </a:r>
          </a:p>
          <a:p>
            <a:pPr>
              <a:tabLst>
                <a:tab pos="1602277" algn="ctr"/>
                <a:tab pos="4423723" algn="r"/>
              </a:tabLst>
            </a:pPr>
            <a:r>
              <a:rPr lang="en-US" dirty="0">
                <a:latin typeface="Lucida Console" panose="020B0609040504020204" pitchFamily="49" charset="0"/>
              </a:rPr>
              <a:t>ship	=	[0, 1, 0, 0]</a:t>
            </a:r>
          </a:p>
          <a:p>
            <a:pPr>
              <a:tabLst>
                <a:tab pos="1602277" algn="ctr"/>
                <a:tab pos="4423723" algn="r"/>
              </a:tabLst>
            </a:pPr>
            <a:r>
              <a:rPr lang="en-US" dirty="0">
                <a:latin typeface="Lucida Console" panose="020B0609040504020204" pitchFamily="49" charset="0"/>
              </a:rPr>
              <a:t>bike	=	[0, 0, 1, 0]</a:t>
            </a:r>
          </a:p>
          <a:p>
            <a:pPr>
              <a:tabLst>
                <a:tab pos="1602277" algn="ctr"/>
                <a:tab pos="4423723" algn="r"/>
              </a:tabLst>
            </a:pPr>
            <a:r>
              <a:rPr lang="en-US" dirty="0">
                <a:latin typeface="Lucida Console" panose="020B0609040504020204" pitchFamily="49" charset="0"/>
              </a:rPr>
              <a:t>car	=	[0, 0, 0, 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B4EE-A2DE-4C91-B2BE-67F2DF4BBC00}"/>
              </a:ext>
            </a:extLst>
          </p:cNvPr>
          <p:cNvSpPr txBox="1"/>
          <p:nvPr/>
        </p:nvSpPr>
        <p:spPr>
          <a:xfrm>
            <a:off x="712259" y="4964375"/>
            <a:ext cx="4963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Problem: Information lean!</a:t>
            </a:r>
            <a:endParaRPr lang="en-US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&gt;10</a:t>
            </a:r>
            <a:r>
              <a:rPr lang="en-US" sz="2400" baseline="30000" dirty="0"/>
              <a:t>5</a:t>
            </a:r>
            <a:r>
              <a:rPr lang="en-US" sz="2400" dirty="0"/>
              <a:t> features for some languages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Mutually orthogonal for each word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3A3714-E969-4C92-88C5-52E85B86EAA8}"/>
              </a:ext>
            </a:extLst>
          </p:cNvPr>
          <p:cNvGrpSpPr/>
          <p:nvPr/>
        </p:nvGrpSpPr>
        <p:grpSpPr>
          <a:xfrm>
            <a:off x="6588226" y="2604995"/>
            <a:ext cx="4116008" cy="2345343"/>
            <a:chOff x="6588226" y="2604995"/>
            <a:chExt cx="4116008" cy="234534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9F4655-2E63-4403-B85A-BDD73A4F34BD}"/>
                </a:ext>
              </a:extLst>
            </p:cNvPr>
            <p:cNvCxnSpPr/>
            <p:nvPr/>
          </p:nvCxnSpPr>
          <p:spPr>
            <a:xfrm>
              <a:off x="7357473" y="4565616"/>
              <a:ext cx="33105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911D0A-57EB-4611-8F09-AE21B4126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473" y="2713731"/>
              <a:ext cx="0" cy="18518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A5EE9D-3A7F-461D-8867-2E9CA1D6547C}"/>
                </a:ext>
              </a:extLst>
            </p:cNvPr>
            <p:cNvSpPr txBox="1"/>
            <p:nvPr/>
          </p:nvSpPr>
          <p:spPr>
            <a:xfrm>
              <a:off x="9379832" y="4565617"/>
              <a:ext cx="1324402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/>
                <a:t>Buoyancy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4BC0C1-DFD5-48BD-9AFB-5A8CF14BC0F6}"/>
                </a:ext>
              </a:extLst>
            </p:cNvPr>
            <p:cNvSpPr txBox="1"/>
            <p:nvPr/>
          </p:nvSpPr>
          <p:spPr>
            <a:xfrm>
              <a:off x="6588226" y="2851364"/>
              <a:ext cx="659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/>
                <a:t>Size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D386C4-AFF8-45B6-9167-1103102479B1}"/>
                </a:ext>
              </a:extLst>
            </p:cNvPr>
            <p:cNvSpPr/>
            <p:nvPr/>
          </p:nvSpPr>
          <p:spPr>
            <a:xfrm>
              <a:off x="9254611" y="3826955"/>
              <a:ext cx="11144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Console" panose="020B0609040504020204" pitchFamily="49" charset="0"/>
                </a:rPr>
                <a:t>canoe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DD6D03-3759-43B2-85E6-7DF068DD7D6D}"/>
                </a:ext>
              </a:extLst>
            </p:cNvPr>
            <p:cNvSpPr/>
            <p:nvPr/>
          </p:nvSpPr>
          <p:spPr>
            <a:xfrm>
              <a:off x="9379833" y="2604995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Console" panose="020B0609040504020204" pitchFamily="49" charset="0"/>
                </a:rPr>
                <a:t>boat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61AADF-B0BF-4AF6-876C-D2C9E706DD24}"/>
                </a:ext>
              </a:extLst>
            </p:cNvPr>
            <p:cNvSpPr/>
            <p:nvPr/>
          </p:nvSpPr>
          <p:spPr>
            <a:xfrm>
              <a:off x="7811035" y="3127585"/>
              <a:ext cx="7425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Console" panose="020B0609040504020204" pitchFamily="49" charset="0"/>
                </a:rPr>
                <a:t>car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DAB3B4-9965-4E7A-AE9E-44FED9B65938}"/>
                </a:ext>
              </a:extLst>
            </p:cNvPr>
            <p:cNvSpPr/>
            <p:nvPr/>
          </p:nvSpPr>
          <p:spPr>
            <a:xfrm>
              <a:off x="7811035" y="3950064"/>
              <a:ext cx="928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Console" panose="020B0609040504020204" pitchFamily="49" charset="0"/>
                </a:rPr>
                <a:t>bike</a:t>
              </a:r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0828C4-5B04-4A39-939F-94A6C81DB789}"/>
              </a:ext>
            </a:extLst>
          </p:cNvPr>
          <p:cNvSpPr txBox="1"/>
          <p:nvPr/>
        </p:nvSpPr>
        <p:spPr>
          <a:xfrm>
            <a:off x="6509071" y="4964376"/>
            <a:ext cx="4716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Problems are fixed!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Arbitrary number of features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Feature vectors encode meaning</a:t>
            </a:r>
          </a:p>
        </p:txBody>
      </p:sp>
    </p:spTree>
    <p:extLst>
      <p:ext uri="{BB962C8B-B14F-4D97-AF65-F5344CB8AC3E}">
        <p14:creationId xmlns:p14="http://schemas.microsoft.com/office/powerpoint/2010/main" val="24242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C1F4-D99B-4F10-8489-9690CCD5A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are from "unsupervised learning"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65DF-DDD6-43B6-89CE-D743AB36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/>
              <a:t>General concept:</a:t>
            </a:r>
            <a:r>
              <a:rPr lang="en-US" dirty="0"/>
              <a:t> Related words have similar contexts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b="1" u="sng" dirty="0"/>
              <a:t>One</a:t>
            </a:r>
            <a:r>
              <a:rPr lang="en-US" b="1" dirty="0"/>
              <a:t> way to use this concept? </a:t>
            </a:r>
            <a:r>
              <a:rPr lang="en-US" dirty="0"/>
              <a:t>Learn a word-prediction model with "</a:t>
            </a:r>
            <a:r>
              <a:rPr lang="en-US" dirty="0" err="1"/>
              <a:t>skipgram</a:t>
            </a:r>
            <a:r>
              <a:rPr lang="en-US" dirty="0"/>
              <a:t>"</a:t>
            </a:r>
          </a:p>
          <a:p>
            <a:pPr marL="45720" indent="0">
              <a:buNone/>
            </a:pPr>
            <a:endParaRPr lang="en-US" dirty="0"/>
          </a:p>
          <a:p>
            <a:pPr marL="502920" indent="-457200">
              <a:buAutoNum type="arabicPeriod"/>
            </a:pPr>
            <a:r>
              <a:rPr lang="en-US" dirty="0"/>
              <a:t>Get contexts of words in text (positives)</a:t>
            </a:r>
          </a:p>
          <a:p>
            <a:pPr marL="502920" indent="-457200">
              <a:buClr>
                <a:srgbClr val="000000"/>
              </a:buClr>
              <a:buAutoNum type="arabicPeriod"/>
            </a:pPr>
            <a:r>
              <a:rPr lang="en-US" dirty="0"/>
              <a:t>Get random pairs of unrelated words (negatives)</a:t>
            </a:r>
          </a:p>
          <a:p>
            <a:pPr marL="502920" indent="-457200">
              <a:buClr>
                <a:srgbClr val="000000"/>
              </a:buClr>
              <a:buAutoNum type="arabicPeriod"/>
            </a:pPr>
            <a:r>
              <a:rPr lang="en-US" dirty="0"/>
              <a:t>Assign each word a random embedding</a:t>
            </a:r>
          </a:p>
          <a:p>
            <a:pPr marL="502920" indent="-457200">
              <a:buClr>
                <a:srgbClr val="000000"/>
              </a:buClr>
              <a:buAutoNum type="arabicPeriod"/>
            </a:pPr>
            <a:r>
              <a:rPr lang="en-US" dirty="0"/>
              <a:t>Iteratively update the embeddings</a:t>
            </a:r>
          </a:p>
          <a:p>
            <a:pPr marL="502920" indent="-457200">
              <a:buClr>
                <a:srgbClr val="000000"/>
              </a:buClr>
              <a:buAutoNum type="arabicPeriod"/>
            </a:pPr>
            <a:endParaRPr lang="en-US" dirty="0"/>
          </a:p>
          <a:p>
            <a:pPr marL="502920" indent="-457200">
              <a:buClr>
                <a:srgbClr val="000000"/>
              </a:buClr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1F3A9-A99C-4523-BBB2-39FF1ED8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6FEC-3D65-4974-A389-2B6C0004A0E4}"/>
              </a:ext>
            </a:extLst>
          </p:cNvPr>
          <p:cNvSpPr txBox="1"/>
          <p:nvPr/>
        </p:nvSpPr>
        <p:spPr>
          <a:xfrm>
            <a:off x="152400" y="6434254"/>
            <a:ext cx="10848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Jay Alammar's excellent blog</a:t>
            </a:r>
            <a:r>
              <a:rPr lang="en-US" dirty="0"/>
              <a:t> (and great taste in Sci-Fi); </a:t>
            </a:r>
            <a:r>
              <a:rPr lang="en-US" dirty="0">
                <a:ea typeface="+mn-lt"/>
                <a:cs typeface="+mn-lt"/>
                <a:hlinkClick r:id="rId3"/>
              </a:rPr>
              <a:t>d2l.ai/chapter_natural-language-processing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8E69874-BBC2-488D-99F7-2618B7EAD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49" b="52657"/>
          <a:stretch/>
        </p:blipFill>
        <p:spPr>
          <a:xfrm>
            <a:off x="7103327" y="2534822"/>
            <a:ext cx="4536692" cy="1103400"/>
          </a:xfrm>
          <a:prstGeom prst="rect">
            <a:avLst/>
          </a:prstGeom>
        </p:spPr>
      </p:pic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4FF5BFF-0850-4B01-A359-EC4AD943C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546" y="3988778"/>
            <a:ext cx="4429125" cy="24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9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809B-6BD3-4112-8ED3-845D79E5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a NER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7FC9-80A0-4361-9F84-58155BA01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21" y="1034805"/>
            <a:ext cx="3657600" cy="548640"/>
          </a:xfrm>
        </p:spPr>
        <p:txBody>
          <a:bodyPr/>
          <a:lstStyle/>
          <a:p>
            <a:pPr algn="ctr"/>
            <a:r>
              <a:rPr lang="en-US" dirty="0"/>
              <a:t>Smart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6B24-6113-45A1-99C4-1E93AD7DA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921" y="1706045"/>
            <a:ext cx="3657600" cy="4341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i="1" dirty="0"/>
              <a:t>Use a single word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03134C-3114-4F28-B799-E68031E25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Smartest!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79A478-C558-4C81-B583-A5F236721B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i="1" dirty="0"/>
              <a:t>Use the whole sentence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917DA-ED9F-43A4-9BE9-60244F47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9031-7252-43A7-BB46-E0406CBC6C74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0EDBAC-45F2-4D91-81D9-D5ED8C15B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3868" y="1033004"/>
            <a:ext cx="3657600" cy="548640"/>
          </a:xfrm>
        </p:spPr>
        <p:txBody>
          <a:bodyPr/>
          <a:lstStyle/>
          <a:p>
            <a:pPr algn="ctr"/>
            <a:r>
              <a:rPr lang="en-US" dirty="0"/>
              <a:t>Smarter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76E74D-7CCE-4481-8C02-1D85F045F2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3868" y="1703882"/>
            <a:ext cx="3657600" cy="4341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i="1" dirty="0"/>
              <a:t>Use its context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48B628-E47D-4B4A-B3A0-71B2B0C02AB1}"/>
              </a:ext>
            </a:extLst>
          </p:cNvPr>
          <p:cNvGrpSpPr/>
          <p:nvPr/>
        </p:nvGrpSpPr>
        <p:grpSpPr>
          <a:xfrm>
            <a:off x="1138845" y="2670477"/>
            <a:ext cx="1479666" cy="2693324"/>
            <a:chOff x="1579418" y="2670477"/>
            <a:chExt cx="1479666" cy="2693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owchart: Alternate Process 9">
                  <a:extLst>
                    <a:ext uri="{FF2B5EF4-FFF2-40B4-BE49-F238E27FC236}">
                      <a16:creationId xmlns:a16="http://schemas.microsoft.com/office/drawing/2014/main" id="{0FD9ED6E-351E-453E-92C1-09DB6A69B84D}"/>
                    </a:ext>
                  </a:extLst>
                </p:cNvPr>
                <p:cNvSpPr/>
                <p:nvPr/>
              </p:nvSpPr>
              <p:spPr>
                <a:xfrm>
                  <a:off x="1579418" y="2670477"/>
                  <a:ext cx="1479666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Flowchart: Alternate Process 9">
                  <a:extLst>
                    <a:ext uri="{FF2B5EF4-FFF2-40B4-BE49-F238E27FC236}">
                      <a16:creationId xmlns:a16="http://schemas.microsoft.com/office/drawing/2014/main" id="{0FD9ED6E-351E-453E-92C1-09DB6A69B8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418" y="2670477"/>
                  <a:ext cx="1479666" cy="548640"/>
                </a:xfrm>
                <a:prstGeom prst="flowChartAlternateProcess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Flowchart: Alternate Process 10">
                  <a:extLst>
                    <a:ext uri="{FF2B5EF4-FFF2-40B4-BE49-F238E27FC236}">
                      <a16:creationId xmlns:a16="http://schemas.microsoft.com/office/drawing/2014/main" id="{F3CA1D5E-E92E-406A-9CAD-C695CFC21F5C}"/>
                    </a:ext>
                  </a:extLst>
                </p:cNvPr>
                <p:cNvSpPr/>
                <p:nvPr/>
              </p:nvSpPr>
              <p:spPr>
                <a:xfrm>
                  <a:off x="1579418" y="4815161"/>
                  <a:ext cx="1479666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Flowchart: Alternate Process 10">
                  <a:extLst>
                    <a:ext uri="{FF2B5EF4-FFF2-40B4-BE49-F238E27FC236}">
                      <a16:creationId xmlns:a16="http://schemas.microsoft.com/office/drawing/2014/main" id="{F3CA1D5E-E92E-406A-9CAD-C695CFC21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418" y="4815161"/>
                  <a:ext cx="1479666" cy="548640"/>
                </a:xfrm>
                <a:prstGeom prst="flowChartAlternateProcess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9DB2700C-C893-4DBD-8AD0-CBB62192D185}"/>
                </a:ext>
              </a:extLst>
            </p:cNvPr>
            <p:cNvSpPr/>
            <p:nvPr/>
          </p:nvSpPr>
          <p:spPr>
            <a:xfrm>
              <a:off x="1579418" y="3742819"/>
              <a:ext cx="1479666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5EA756-BCDA-48CF-B299-B9AF5074A473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2319251" y="3219117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48CEC8-5D96-4987-8A38-7437387C57C8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>
              <a:off x="2319251" y="4291459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FC4DB9-249F-4E19-84D0-3981CAE37380}"/>
              </a:ext>
            </a:extLst>
          </p:cNvPr>
          <p:cNvGrpSpPr/>
          <p:nvPr/>
        </p:nvGrpSpPr>
        <p:grpSpPr>
          <a:xfrm>
            <a:off x="3542146" y="2670477"/>
            <a:ext cx="3802151" cy="2693324"/>
            <a:chOff x="4232102" y="2670477"/>
            <a:chExt cx="3802151" cy="2693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Flowchart: Alternate Process 17">
                  <a:extLst>
                    <a:ext uri="{FF2B5EF4-FFF2-40B4-BE49-F238E27FC236}">
                      <a16:creationId xmlns:a16="http://schemas.microsoft.com/office/drawing/2014/main" id="{DA02C3A2-961B-41E6-B026-9028E7C17C8E}"/>
                    </a:ext>
                  </a:extLst>
                </p:cNvPr>
                <p:cNvSpPr/>
                <p:nvPr/>
              </p:nvSpPr>
              <p:spPr>
                <a:xfrm>
                  <a:off x="5567219" y="2670477"/>
                  <a:ext cx="1131917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Flowchart: Alternate Process 17">
                  <a:extLst>
                    <a:ext uri="{FF2B5EF4-FFF2-40B4-BE49-F238E27FC236}">
                      <a16:creationId xmlns:a16="http://schemas.microsoft.com/office/drawing/2014/main" id="{DA02C3A2-961B-41E6-B026-9028E7C17C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219" y="2670477"/>
                  <a:ext cx="1131917" cy="548640"/>
                </a:xfrm>
                <a:prstGeom prst="flowChartAlternateProcess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EB597CCF-209E-4CC5-90B7-B682A7C1A866}"/>
                    </a:ext>
                  </a:extLst>
                </p:cNvPr>
                <p:cNvSpPr/>
                <p:nvPr/>
              </p:nvSpPr>
              <p:spPr>
                <a:xfrm>
                  <a:off x="5393344" y="4815161"/>
                  <a:ext cx="1479666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Flowchart: Alternate Process 18">
                  <a:extLst>
                    <a:ext uri="{FF2B5EF4-FFF2-40B4-BE49-F238E27FC236}">
                      <a16:creationId xmlns:a16="http://schemas.microsoft.com/office/drawing/2014/main" id="{EB597CCF-209E-4CC5-90B7-B682A7C1A8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344" y="4815161"/>
                  <a:ext cx="1479666" cy="548640"/>
                </a:xfrm>
                <a:prstGeom prst="flowChartAlternate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EEB7CD44-C722-4A3D-9469-7A553F32C7C6}"/>
                </a:ext>
              </a:extLst>
            </p:cNvPr>
            <p:cNvSpPr/>
            <p:nvPr/>
          </p:nvSpPr>
          <p:spPr>
            <a:xfrm>
              <a:off x="5393344" y="3742819"/>
              <a:ext cx="1479666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2710EB-A0F8-4C60-BE64-B183D2786EFD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 flipH="1">
              <a:off x="6133177" y="3219117"/>
              <a:ext cx="1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308258-BD80-4AB9-96FF-9CADDA38D58A}"/>
                </a:ext>
              </a:extLst>
            </p:cNvPr>
            <p:cNvCxnSpPr>
              <a:cxnSpLocks/>
              <a:stCxn id="20" idx="2"/>
              <a:endCxn id="19" idx="0"/>
            </p:cNvCxnSpPr>
            <p:nvPr/>
          </p:nvCxnSpPr>
          <p:spPr>
            <a:xfrm>
              <a:off x="6133177" y="4291459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Flowchart: Alternate Process 32">
                  <a:extLst>
                    <a:ext uri="{FF2B5EF4-FFF2-40B4-BE49-F238E27FC236}">
                      <a16:creationId xmlns:a16="http://schemas.microsoft.com/office/drawing/2014/main" id="{455E5D3E-3003-418A-9E69-C6737A4D5C38}"/>
                    </a:ext>
                  </a:extLst>
                </p:cNvPr>
                <p:cNvSpPr/>
                <p:nvPr/>
              </p:nvSpPr>
              <p:spPr>
                <a:xfrm>
                  <a:off x="4232102" y="2670477"/>
                  <a:ext cx="1131917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Flowchart: Alternate Process 32">
                  <a:extLst>
                    <a:ext uri="{FF2B5EF4-FFF2-40B4-BE49-F238E27FC236}">
                      <a16:creationId xmlns:a16="http://schemas.microsoft.com/office/drawing/2014/main" id="{455E5D3E-3003-418A-9E69-C6737A4D5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2102" y="2670477"/>
                  <a:ext cx="1131917" cy="548640"/>
                </a:xfrm>
                <a:prstGeom prst="flowChartAlternate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Flowchart: Alternate Process 33">
                  <a:extLst>
                    <a:ext uri="{FF2B5EF4-FFF2-40B4-BE49-F238E27FC236}">
                      <a16:creationId xmlns:a16="http://schemas.microsoft.com/office/drawing/2014/main" id="{828D146E-66AD-41E6-9405-510572DC4F63}"/>
                    </a:ext>
                  </a:extLst>
                </p:cNvPr>
                <p:cNvSpPr/>
                <p:nvPr/>
              </p:nvSpPr>
              <p:spPr>
                <a:xfrm>
                  <a:off x="6902336" y="2670477"/>
                  <a:ext cx="1131917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Flowchart: Alternate Process 33">
                  <a:extLst>
                    <a:ext uri="{FF2B5EF4-FFF2-40B4-BE49-F238E27FC236}">
                      <a16:creationId xmlns:a16="http://schemas.microsoft.com/office/drawing/2014/main" id="{828D146E-66AD-41E6-9405-510572DC4F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336" y="2670477"/>
                  <a:ext cx="1131917" cy="548640"/>
                </a:xfrm>
                <a:prstGeom prst="flowChartAlternateProcess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07D352-D37B-402B-A9F8-0510A16B99F9}"/>
                </a:ext>
              </a:extLst>
            </p:cNvPr>
            <p:cNvCxnSpPr>
              <a:cxnSpLocks/>
              <a:stCxn id="33" idx="2"/>
              <a:endCxn id="20" idx="0"/>
            </p:cNvCxnSpPr>
            <p:nvPr/>
          </p:nvCxnSpPr>
          <p:spPr>
            <a:xfrm>
              <a:off x="4798061" y="3219117"/>
              <a:ext cx="1335116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CB517C9-5C5A-491C-A800-79ED7CD9C3C3}"/>
                </a:ext>
              </a:extLst>
            </p:cNvPr>
            <p:cNvCxnSpPr>
              <a:cxnSpLocks/>
              <a:stCxn id="34" idx="2"/>
              <a:endCxn id="20" idx="0"/>
            </p:cNvCxnSpPr>
            <p:nvPr/>
          </p:nvCxnSpPr>
          <p:spPr>
            <a:xfrm flipH="1">
              <a:off x="6133177" y="3219117"/>
              <a:ext cx="1335118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B56647E-AE40-43FF-8879-A83990B960DF}"/>
              </a:ext>
            </a:extLst>
          </p:cNvPr>
          <p:cNvGrpSpPr/>
          <p:nvPr/>
        </p:nvGrpSpPr>
        <p:grpSpPr>
          <a:xfrm>
            <a:off x="7661714" y="2670477"/>
            <a:ext cx="4449930" cy="2693324"/>
            <a:chOff x="7661714" y="2670477"/>
            <a:chExt cx="4449930" cy="2693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Flowchart: Alternate Process 46">
                  <a:extLst>
                    <a:ext uri="{FF2B5EF4-FFF2-40B4-BE49-F238E27FC236}">
                      <a16:creationId xmlns:a16="http://schemas.microsoft.com/office/drawing/2014/main" id="{11F4E0DD-3A11-42A8-8BD0-FDFA7AE4504F}"/>
                    </a:ext>
                  </a:extLst>
                </p:cNvPr>
                <p:cNvSpPr/>
                <p:nvPr/>
              </p:nvSpPr>
              <p:spPr>
                <a:xfrm>
                  <a:off x="9347176" y="2670477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Flowchart: Alternate Process 46">
                  <a:extLst>
                    <a:ext uri="{FF2B5EF4-FFF2-40B4-BE49-F238E27FC236}">
                      <a16:creationId xmlns:a16="http://schemas.microsoft.com/office/drawing/2014/main" id="{11F4E0DD-3A11-42A8-8BD0-FDFA7AE45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176" y="2670477"/>
                  <a:ext cx="1143000" cy="548640"/>
                </a:xfrm>
                <a:prstGeom prst="flowChartAlternateProcess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Flowchart: Alternate Process 47">
                  <a:extLst>
                    <a:ext uri="{FF2B5EF4-FFF2-40B4-BE49-F238E27FC236}">
                      <a16:creationId xmlns:a16="http://schemas.microsoft.com/office/drawing/2014/main" id="{4074F77F-5BEE-4BD2-BFEC-171A615279C3}"/>
                    </a:ext>
                  </a:extLst>
                </p:cNvPr>
                <p:cNvSpPr/>
                <p:nvPr/>
              </p:nvSpPr>
              <p:spPr>
                <a:xfrm>
                  <a:off x="9346207" y="4815161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Flowchart: Alternate Process 47">
                  <a:extLst>
                    <a:ext uri="{FF2B5EF4-FFF2-40B4-BE49-F238E27FC236}">
                      <a16:creationId xmlns:a16="http://schemas.microsoft.com/office/drawing/2014/main" id="{4074F77F-5BEE-4BD2-BFEC-171A615279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6207" y="4815161"/>
                  <a:ext cx="1143000" cy="548640"/>
                </a:xfrm>
                <a:prstGeom prst="flowChartAlternateProcess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Flowchart: Alternate Process 48">
              <a:extLst>
                <a:ext uri="{FF2B5EF4-FFF2-40B4-BE49-F238E27FC236}">
                  <a16:creationId xmlns:a16="http://schemas.microsoft.com/office/drawing/2014/main" id="{30D71D84-866F-4992-95CA-6E92C90F2C31}"/>
                </a:ext>
              </a:extLst>
            </p:cNvPr>
            <p:cNvSpPr/>
            <p:nvPr/>
          </p:nvSpPr>
          <p:spPr>
            <a:xfrm>
              <a:off x="9346207" y="3742819"/>
              <a:ext cx="1143000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09B693-28A7-4E8F-A817-700C3DC0024A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 flipH="1">
              <a:off x="9917707" y="3219117"/>
              <a:ext cx="969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D2C35D6-B13C-4C03-8346-879D5890F016}"/>
                </a:ext>
              </a:extLst>
            </p:cNvPr>
            <p:cNvCxnSpPr>
              <a:cxnSpLocks/>
              <a:stCxn id="49" idx="2"/>
              <a:endCxn id="48" idx="0"/>
            </p:cNvCxnSpPr>
            <p:nvPr/>
          </p:nvCxnSpPr>
          <p:spPr>
            <a:xfrm>
              <a:off x="9917707" y="4291459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Flowchart: Alternate Process 74">
                  <a:extLst>
                    <a:ext uri="{FF2B5EF4-FFF2-40B4-BE49-F238E27FC236}">
                      <a16:creationId xmlns:a16="http://schemas.microsoft.com/office/drawing/2014/main" id="{1FFD7EBC-996C-4B60-97CA-BF812A9299C8}"/>
                    </a:ext>
                  </a:extLst>
                </p:cNvPr>
                <p:cNvSpPr/>
                <p:nvPr/>
              </p:nvSpPr>
              <p:spPr>
                <a:xfrm>
                  <a:off x="7972274" y="2670477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Flowchart: Alternate Process 74">
                  <a:extLst>
                    <a:ext uri="{FF2B5EF4-FFF2-40B4-BE49-F238E27FC236}">
                      <a16:creationId xmlns:a16="http://schemas.microsoft.com/office/drawing/2014/main" id="{1FFD7EBC-996C-4B60-97CA-BF812A9299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274" y="2670477"/>
                  <a:ext cx="1143000" cy="548640"/>
                </a:xfrm>
                <a:prstGeom prst="flowChartAlternateProcess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Flowchart: Alternate Process 75">
                  <a:extLst>
                    <a:ext uri="{FF2B5EF4-FFF2-40B4-BE49-F238E27FC236}">
                      <a16:creationId xmlns:a16="http://schemas.microsoft.com/office/drawing/2014/main" id="{8DBF24B8-B1DE-43BF-B98D-07B1D290BAD9}"/>
                    </a:ext>
                  </a:extLst>
                </p:cNvPr>
                <p:cNvSpPr/>
                <p:nvPr/>
              </p:nvSpPr>
              <p:spPr>
                <a:xfrm>
                  <a:off x="7971305" y="4815161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Flowchart: Alternate Process 75">
                  <a:extLst>
                    <a:ext uri="{FF2B5EF4-FFF2-40B4-BE49-F238E27FC236}">
                      <a16:creationId xmlns:a16="http://schemas.microsoft.com/office/drawing/2014/main" id="{8DBF24B8-B1DE-43BF-B98D-07B1D290B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305" y="4815161"/>
                  <a:ext cx="1143000" cy="548640"/>
                </a:xfrm>
                <a:prstGeom prst="flowChartAlternateProcess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Flowchart: Alternate Process 76">
              <a:extLst>
                <a:ext uri="{FF2B5EF4-FFF2-40B4-BE49-F238E27FC236}">
                  <a16:creationId xmlns:a16="http://schemas.microsoft.com/office/drawing/2014/main" id="{49D78841-4AA3-4618-831A-9CB47782E2C9}"/>
                </a:ext>
              </a:extLst>
            </p:cNvPr>
            <p:cNvSpPr/>
            <p:nvPr/>
          </p:nvSpPr>
          <p:spPr>
            <a:xfrm>
              <a:off x="7971305" y="3742819"/>
              <a:ext cx="1143000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Flowchart: Alternate Process 77">
                  <a:extLst>
                    <a:ext uri="{FF2B5EF4-FFF2-40B4-BE49-F238E27FC236}">
                      <a16:creationId xmlns:a16="http://schemas.microsoft.com/office/drawing/2014/main" id="{BDAE793A-9648-4068-BACF-4D5A002E0ED6}"/>
                    </a:ext>
                  </a:extLst>
                </p:cNvPr>
                <p:cNvSpPr/>
                <p:nvPr/>
              </p:nvSpPr>
              <p:spPr>
                <a:xfrm>
                  <a:off x="10709872" y="2670477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Flowchart: Alternate Process 77">
                  <a:extLst>
                    <a:ext uri="{FF2B5EF4-FFF2-40B4-BE49-F238E27FC236}">
                      <a16:creationId xmlns:a16="http://schemas.microsoft.com/office/drawing/2014/main" id="{BDAE793A-9648-4068-BACF-4D5A002E0E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9872" y="2670477"/>
                  <a:ext cx="1143000" cy="548640"/>
                </a:xfrm>
                <a:prstGeom prst="flowChartAlternate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Flowchart: Alternate Process 78">
                  <a:extLst>
                    <a:ext uri="{FF2B5EF4-FFF2-40B4-BE49-F238E27FC236}">
                      <a16:creationId xmlns:a16="http://schemas.microsoft.com/office/drawing/2014/main" id="{FB9C2EB7-AED8-4FEF-B9F2-0F932BF297C1}"/>
                    </a:ext>
                  </a:extLst>
                </p:cNvPr>
                <p:cNvSpPr/>
                <p:nvPr/>
              </p:nvSpPr>
              <p:spPr>
                <a:xfrm>
                  <a:off x="10708903" y="4815161"/>
                  <a:ext cx="1143000" cy="548640"/>
                </a:xfrm>
                <a:prstGeom prst="flowChartAlternateProcess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Flowchart: Alternate Process 78">
                  <a:extLst>
                    <a:ext uri="{FF2B5EF4-FFF2-40B4-BE49-F238E27FC236}">
                      <a16:creationId xmlns:a16="http://schemas.microsoft.com/office/drawing/2014/main" id="{FB9C2EB7-AED8-4FEF-B9F2-0F932BF297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8903" y="4815161"/>
                  <a:ext cx="1143000" cy="548640"/>
                </a:xfrm>
                <a:prstGeom prst="flowChartAlternate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Flowchart: Alternate Process 79">
              <a:extLst>
                <a:ext uri="{FF2B5EF4-FFF2-40B4-BE49-F238E27FC236}">
                  <a16:creationId xmlns:a16="http://schemas.microsoft.com/office/drawing/2014/main" id="{61EA7F73-E89E-4BBD-AA30-23D69EFF18B4}"/>
                </a:ext>
              </a:extLst>
            </p:cNvPr>
            <p:cNvSpPr/>
            <p:nvPr/>
          </p:nvSpPr>
          <p:spPr>
            <a:xfrm>
              <a:off x="10708903" y="3742819"/>
              <a:ext cx="1143000" cy="548640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NER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F12EA7-C88E-439A-9F91-EB05928D6CAD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 flipH="1">
              <a:off x="8542805" y="3219117"/>
              <a:ext cx="969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1A83CCA-FDD3-4BDB-913A-E817565E8C34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7661714" y="4013592"/>
              <a:ext cx="309591" cy="35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8B18F3-8518-4E9F-A29E-AC64B9B290A8}"/>
                </a:ext>
              </a:extLst>
            </p:cNvPr>
            <p:cNvCxnSpPr>
              <a:cxnSpLocks/>
              <a:stCxn id="77" idx="3"/>
              <a:endCxn id="49" idx="1"/>
            </p:cNvCxnSpPr>
            <p:nvPr/>
          </p:nvCxnSpPr>
          <p:spPr>
            <a:xfrm>
              <a:off x="9114305" y="4017139"/>
              <a:ext cx="23190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B5F6F61-5424-4C54-8BB1-BFCF4EA41CC0}"/>
                </a:ext>
              </a:extLst>
            </p:cNvPr>
            <p:cNvCxnSpPr>
              <a:cxnSpLocks/>
              <a:stCxn id="49" idx="3"/>
              <a:endCxn id="80" idx="1"/>
            </p:cNvCxnSpPr>
            <p:nvPr/>
          </p:nvCxnSpPr>
          <p:spPr>
            <a:xfrm>
              <a:off x="10489207" y="4017139"/>
              <a:ext cx="21969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B1BE25C-1A97-461F-8D52-98761F00E0A4}"/>
                </a:ext>
              </a:extLst>
            </p:cNvPr>
            <p:cNvCxnSpPr>
              <a:cxnSpLocks/>
              <a:stCxn id="78" idx="2"/>
              <a:endCxn id="80" idx="0"/>
            </p:cNvCxnSpPr>
            <p:nvPr/>
          </p:nvCxnSpPr>
          <p:spPr>
            <a:xfrm flipH="1">
              <a:off x="11280403" y="3219117"/>
              <a:ext cx="969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0509E60-A28C-49F5-987C-9DBAEC11CC44}"/>
                </a:ext>
              </a:extLst>
            </p:cNvPr>
            <p:cNvCxnSpPr>
              <a:cxnSpLocks/>
              <a:stCxn id="77" idx="2"/>
              <a:endCxn id="76" idx="0"/>
            </p:cNvCxnSpPr>
            <p:nvPr/>
          </p:nvCxnSpPr>
          <p:spPr>
            <a:xfrm>
              <a:off x="8542805" y="4291459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F1F8564-50CD-45E0-A23C-FEAA7123A721}"/>
                </a:ext>
              </a:extLst>
            </p:cNvPr>
            <p:cNvCxnSpPr>
              <a:cxnSpLocks/>
              <a:stCxn id="80" idx="2"/>
              <a:endCxn id="79" idx="0"/>
            </p:cNvCxnSpPr>
            <p:nvPr/>
          </p:nvCxnSpPr>
          <p:spPr>
            <a:xfrm>
              <a:off x="11280403" y="4291459"/>
              <a:ext cx="0" cy="5237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C384CC8-DD72-468B-BE29-6F566F8F3C68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11851903" y="4017139"/>
              <a:ext cx="25974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9368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881FF2C2-E97D-4570-AAA8-5197BE770FA8}" vid="{72C97617-06CD-461A-AE50-4322C29D89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339</TotalTime>
  <Words>1379</Words>
  <Application>Microsoft Office PowerPoint</Application>
  <PresentationFormat>Widescreen</PresentationFormat>
  <Paragraphs>296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Lucida Console</vt:lpstr>
      <vt:lpstr>Arial</vt:lpstr>
      <vt:lpstr>Calibri</vt:lpstr>
      <vt:lpstr>Consolas</vt:lpstr>
      <vt:lpstr>Wingdings</vt:lpstr>
      <vt:lpstr>Corbel</vt:lpstr>
      <vt:lpstr>Cambria Math</vt:lpstr>
      <vt:lpstr>Basis</vt:lpstr>
      <vt:lpstr>Natural Language Processing for Reading Papers</vt:lpstr>
      <vt:lpstr>Scientific literature is a deluge</vt:lpstr>
      <vt:lpstr>Step 1: Define tasks (of roughly greater complexity)</vt:lpstr>
      <vt:lpstr>Basics of NLP for  information Extraction</vt:lpstr>
      <vt:lpstr>What tasks go into information extraction?</vt:lpstr>
      <vt:lpstr>Let's consider one problem: Named-Entity Recognition</vt:lpstr>
      <vt:lpstr>Word embeddings are features  </vt:lpstr>
      <vt:lpstr>Embeddings are from "unsupervised learning"</vt:lpstr>
      <vt:lpstr>Learning a NER model</vt:lpstr>
      <vt:lpstr>Recurrent neural networks (RNNs)</vt:lpstr>
      <vt:lpstr>RNNs are very configurable</vt:lpstr>
      <vt:lpstr>Example for NER and “bi-directional” RNN</vt:lpstr>
      <vt:lpstr>Avoiding out-of-vocabulary words</vt:lpstr>
      <vt:lpstr>Can make crazy-complicated models from characters</vt:lpstr>
      <vt:lpstr>Last word: There are super-well-used codes for NLP</vt:lpstr>
      <vt:lpstr>Recent history of NLP  in materials Engineering</vt:lpstr>
      <vt:lpstr>ChemDataExtractor (Swain and Cole, 2016)</vt:lpstr>
      <vt:lpstr>NLP required a lot of thought in many different steps</vt:lpstr>
      <vt:lpstr>CHEMDNER: Labeled abstracts for chemical NER</vt:lpstr>
      <vt:lpstr>ChemDataExtractor: ML + Dictionary for NER</vt:lpstr>
      <vt:lpstr>Rule-based association engine</vt:lpstr>
      <vt:lpstr>The Synthesis Project</vt:lpstr>
      <vt:lpstr>MatScholar: Disovery using word embeddings</vt:lpstr>
      <vt:lpstr>Avoiding NLP</vt:lpstr>
      <vt:lpstr>Ontologies/Controlled Vocabularies</vt:lpstr>
      <vt:lpstr>Skipping natural language: Publish structured data </vt:lpstr>
      <vt:lpstr>Take away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for Reading Papers</dc:title>
  <dc:creator>Logan Ward</dc:creator>
  <cp:lastModifiedBy>Logan Ward</cp:lastModifiedBy>
  <cp:revision>305</cp:revision>
  <dcterms:created xsi:type="dcterms:W3CDTF">2021-03-02T01:04:45Z</dcterms:created>
  <dcterms:modified xsi:type="dcterms:W3CDTF">2022-03-03T17:46:16Z</dcterms:modified>
</cp:coreProperties>
</file>